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277" r:id="rId4"/>
    <p:sldId id="265" r:id="rId5"/>
    <p:sldId id="266" r:id="rId6"/>
    <p:sldId id="257" r:id="rId8"/>
    <p:sldId id="278" r:id="rId9"/>
    <p:sldId id="262" r:id="rId10"/>
    <p:sldId id="261" r:id="rId11"/>
    <p:sldId id="259" r:id="rId12"/>
    <p:sldId id="274" r:id="rId13"/>
    <p:sldId id="271" r:id="rId14"/>
    <p:sldId id="263" r:id="rId15"/>
    <p:sldId id="268" r:id="rId16"/>
    <p:sldId id="272" r:id="rId17"/>
    <p:sldId id="267" r:id="rId18"/>
    <p:sldId id="269" r:id="rId19"/>
    <p:sldId id="275" r:id="rId20"/>
    <p:sldId id="273" r:id="rId21"/>
    <p:sldId id="270" r:id="rId22"/>
    <p:sldId id="258" r:id="rId2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FF9933"/>
    <a:srgbClr val="FF6600"/>
    <a:srgbClr val="0099FF"/>
    <a:srgbClr val="9966FF"/>
    <a:srgbClr val="FF00FF"/>
    <a:srgbClr val="0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9" d="100"/>
          <a:sy n="89" d="100"/>
        </p:scale>
        <p:origin x="-103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页眉占位符 4097"/>
          <p:cNvSpPr>
            <a:spLocks noGrp="1"/>
          </p:cNvSpPr>
          <p:nvPr>
            <p:ph type="hdr" sz="quarter"/>
          </p:nvPr>
        </p:nvSpPr>
        <p:spPr>
          <a:xfrm>
            <a:off x="0" y="0"/>
            <a:ext cx="2971800" cy="457200"/>
          </a:xfrm>
          <a:prstGeom prst="rect">
            <a:avLst/>
          </a:prstGeom>
          <a:noFill/>
          <a:ln w="9525">
            <a:noFill/>
          </a:ln>
        </p:spPr>
        <p:txBody>
          <a:bodyPr/>
          <a:p>
            <a:pPr lvl="0"/>
            <a:endParaRPr lang="zh-CN" altLang="en-US" sz="1200" dirty="0"/>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p>
            <a:pPr lvl="0" algn="r"/>
            <a:endParaRPr lang="zh-CN" altLang="en-US" sz="1200" dirty="0"/>
          </a:p>
        </p:txBody>
      </p:sp>
      <p:sp>
        <p:nvSpPr>
          <p:cNvPr id="4100" name="幻灯片图像占位符 4099"/>
          <p:cNvSpPr>
            <a:spLocks noGrp="1" noRot="1"/>
          </p:cNvSpPr>
          <p:nvPr>
            <p:ph type="sldImg" idx="2"/>
          </p:nvPr>
        </p:nvSpPr>
        <p:spPr>
          <a:xfrm>
            <a:off x="1143000" y="685800"/>
            <a:ext cx="4572000" cy="3429000"/>
          </a:xfrm>
          <a:prstGeom prst="rect">
            <a:avLst/>
          </a:prstGeom>
          <a:noFill/>
          <a:ln w="9525">
            <a:noFill/>
          </a:ln>
        </p:spPr>
      </p:sp>
      <p:sp>
        <p:nvSpPr>
          <p:cNvPr id="4101" name="文本占位符 4100"/>
          <p:cNvSpPr>
            <a:spLocks noGrp="1" noRot="1"/>
          </p:cNvSpPr>
          <p:nvPr>
            <p:ph type="body" sz="quarter" idx="3"/>
          </p:nvPr>
        </p:nvSpPr>
        <p:spPr>
          <a:xfrm>
            <a:off x="685800" y="4343400"/>
            <a:ext cx="5486400" cy="4114800"/>
          </a:xfrm>
          <a:prstGeom prst="rect">
            <a:avLst/>
          </a:prstGeom>
          <a:noFill/>
          <a:ln w="9525">
            <a:noFill/>
          </a:ln>
        </p:spPr>
        <p:txBody>
          <a:bodyPr anchor="ctr"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nchorCtr="0"/>
          <a:p>
            <a:pPr lvl="0"/>
            <a:endParaRPr lang="zh-CN" altLang="en-US" sz="1200" dirty="0"/>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8194" name="幻灯片图像占位符 8193"/>
          <p:cNvSpPr>
            <a:spLocks noGrp="1" noRot="1" noTextEdit="1"/>
          </p:cNvSpPr>
          <p:nvPr>
            <p:ph type="sldImg"/>
          </p:nvPr>
        </p:nvSpPr>
        <p:spPr>
          <a:ln/>
        </p:spPr>
      </p:sp>
      <p:sp>
        <p:nvSpPr>
          <p:cNvPr id="8195" name="文本占位符 8194"/>
          <p:cNvSpPr>
            <a:spLocks noGrp="1" noRot="1"/>
          </p:cNvSpPr>
          <p:nvPr>
            <p:ph type="body" idx="1"/>
          </p:nvPr>
        </p:nvSpPr>
        <p:spPr>
          <a:ln/>
        </p:spPr>
        <p:txBody>
          <a:bodyPr anchor="ctr" anchorCtr="0"/>
          <a:p>
            <a:pPr lvl="0"/>
            <a:r>
              <a:rPr lang="zh-CN" altLang="en-US"/>
              <a:t>产生</a:t>
            </a:r>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sp>
        <p:nvSpPr>
          <p:cNvPr id="2050" name="标题 2049"/>
          <p:cNvSpPr>
            <a:spLocks noGrp="1" noRot="1"/>
          </p:cNvSpPr>
          <p:nvPr>
            <p:ph type="ctrTitle"/>
          </p:nvPr>
        </p:nvSpPr>
        <p:spPr>
          <a:xfrm>
            <a:off x="685800" y="2286000"/>
            <a:ext cx="7772400" cy="1143000"/>
          </a:xfrm>
          <a:prstGeom prst="rect">
            <a:avLst/>
          </a:prstGeom>
          <a:noFill/>
          <a:ln w="9525">
            <a:noFill/>
          </a:ln>
        </p:spPr>
        <p:txBody>
          <a:bodyPr anchor="ctr" anchorCtr="0"/>
          <a:lstStyle>
            <a:lvl1pPr lvl="0">
              <a:buClrTx/>
              <a:buSzTx/>
              <a:buFontTx/>
              <a:defRPr/>
            </a:lvl1pPr>
          </a:lstStyle>
          <a:p>
            <a:pPr lvl="0"/>
            <a:r>
              <a:rPr lang="zh-CN" altLang="en-US"/>
              <a:t>单击此处编辑母版标题样式</a:t>
            </a:r>
            <a:endParaRPr lang="zh-CN" altLang="en-US"/>
          </a:p>
        </p:txBody>
      </p:sp>
      <p:sp>
        <p:nvSpPr>
          <p:cNvPr id="2051" name="副标题 2050"/>
          <p:cNvSpPr>
            <a:spLocks noGrp="1" noRot="1"/>
          </p:cNvSpPr>
          <p:nvPr>
            <p:ph type="subTitle" idx="1"/>
          </p:nvPr>
        </p:nvSpPr>
        <p:spPr>
          <a:xfrm>
            <a:off x="1371600" y="3886200"/>
            <a:ext cx="6400800" cy="1752600"/>
          </a:xfrm>
          <a:prstGeom prst="rect">
            <a:avLst/>
          </a:prstGeom>
          <a:noFill/>
          <a:ln w="9525">
            <a:noFill/>
          </a:ln>
        </p:spPr>
        <p:txBody>
          <a:bodyPr anchor="t" anchorCtr="0"/>
          <a:lstStyle>
            <a:lvl1pPr marL="0" lvl="0" indent="0" algn="ctr">
              <a:buClr>
                <a:schemeClr val="hlink"/>
              </a:buClr>
              <a:buSzPct val="95000"/>
              <a:buFont typeface="Wingdings" panose="05000000000000000000" pitchFamily="2" charset="2"/>
              <a:buNone/>
              <a:defRPr/>
            </a:lvl1pPr>
            <a:lvl2pPr marL="457200" lvl="1" indent="0" algn="ctr">
              <a:buClr>
                <a:schemeClr val="folHlink"/>
              </a:buClr>
              <a:buSzPct val="9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9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a:t>单击此处编辑母版副标题样式</a:t>
            </a:r>
            <a:endParaRPr lang="zh-CN" altLang="en-US"/>
          </a:p>
        </p:txBody>
      </p:sp>
      <p:sp>
        <p:nvSpPr>
          <p:cNvPr id="2052" name="日期占位符 2051"/>
          <p:cNvSpPr>
            <a:spLocks noGrp="1"/>
          </p:cNvSpPr>
          <p:nvPr>
            <p:ph type="dt" sz="half" idx="2"/>
          </p:nvPr>
        </p:nvSpPr>
        <p:spPr>
          <a:xfrm>
            <a:off x="301625" y="6245225"/>
            <a:ext cx="2289175" cy="476250"/>
          </a:xfrm>
          <a:prstGeom prst="rect">
            <a:avLst/>
          </a:prstGeom>
          <a:noFill/>
          <a:ln w="9525">
            <a:noFill/>
          </a:ln>
        </p:spPr>
        <p:txBody>
          <a:bodyPr anchor="t" anchorCtr="0"/>
          <a:lstStyle>
            <a:lvl1pPr>
              <a:defRPr sz="1400"/>
            </a:lvl1pPr>
          </a:lstStyle>
          <a:p>
            <a:endParaRPr lang="zh-CN" altLang="en-US" dirty="0">
              <a:latin typeface="Arial" panose="020B0604020202020204" pitchFamily="34" charset="0"/>
            </a:endParaRPr>
          </a:p>
        </p:txBody>
      </p:sp>
      <p:sp>
        <p:nvSpPr>
          <p:cNvPr id="2053" name="页脚占位符 2052"/>
          <p:cNvSpPr>
            <a:spLocks noGrp="1"/>
          </p:cNvSpPr>
          <p:nvPr>
            <p:ph type="ftr" sz="quarter" idx="3"/>
          </p:nvPr>
        </p:nvSpPr>
        <p:spPr>
          <a:xfrm>
            <a:off x="3124200" y="6245225"/>
            <a:ext cx="2895600" cy="476250"/>
          </a:xfrm>
          <a:prstGeom prst="rect">
            <a:avLst/>
          </a:prstGeom>
          <a:noFill/>
          <a:ln w="9525">
            <a:noFill/>
          </a:ln>
        </p:spPr>
        <p:txBody>
          <a:bodyPr anchor="t" anchorCtr="0"/>
          <a:lstStyle>
            <a:lvl1pPr algn="ctr">
              <a:defRPr sz="1400"/>
            </a:lvl1pPr>
          </a:lstStyle>
          <a:p>
            <a:endParaRPr lang="zh-CN" altLang="en-US" dirty="0">
              <a:latin typeface="Arial" panose="020B0604020202020204" pitchFamily="34" charset="0"/>
            </a:endParaRPr>
          </a:p>
        </p:txBody>
      </p:sp>
      <p:sp>
        <p:nvSpPr>
          <p:cNvPr id="2054" name="灯片编号占位符 2053"/>
          <p:cNvSpPr>
            <a:spLocks noGrp="1"/>
          </p:cNvSpPr>
          <p:nvPr>
            <p:ph type="sldNum" sz="quarter" idx="4"/>
          </p:nvPr>
        </p:nvSpPr>
        <p:spPr>
          <a:xfrm>
            <a:off x="6553200" y="6245225"/>
            <a:ext cx="2289175" cy="476250"/>
          </a:xfrm>
          <a:prstGeom prst="rect">
            <a:avLst/>
          </a:prstGeom>
          <a:noFill/>
          <a:ln w="9525">
            <a:noFill/>
          </a:ln>
        </p:spPr>
        <p:txBody>
          <a:bodyPr anchor="t" anchorCtr="0"/>
          <a:lstStyle>
            <a:lvl1pPr algn="r">
              <a:defRPr sz="1400"/>
            </a:lvl1pPr>
          </a:lstStyle>
          <a:p>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8"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228600"/>
            <a:ext cx="6281784" cy="5870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600200"/>
            <a:ext cx="418496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7408" y="1600200"/>
            <a:ext cx="418496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标题 1025"/>
          <p:cNvSpPr>
            <a:spLocks noGrp="1" noRot="1"/>
          </p:cNvSpPr>
          <p:nvPr>
            <p:ph type="title"/>
          </p:nvPr>
        </p:nvSpPr>
        <p:spPr>
          <a:xfrm>
            <a:off x="301625" y="228600"/>
            <a:ext cx="854075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noRot="1"/>
          </p:cNvSpPr>
          <p:nvPr>
            <p:ph type="body" idx="1"/>
          </p:nvPr>
        </p:nvSpPr>
        <p:spPr>
          <a:xfrm>
            <a:off x="301625" y="1600200"/>
            <a:ext cx="8540750" cy="4498975"/>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301625" y="6245225"/>
            <a:ext cx="2289175" cy="476250"/>
          </a:xfrm>
          <a:prstGeom prst="rect">
            <a:avLst/>
          </a:prstGeom>
          <a:noFill/>
          <a:ln w="9525">
            <a:noFill/>
          </a:ln>
        </p:spPr>
        <p:txBody>
          <a:bodyPr/>
          <a:lstStyle>
            <a:lvl1pPr>
              <a:defRPr sz="1400"/>
            </a:lvl1pPr>
          </a:lstStyle>
          <a:p>
            <a:pPr lvl="0"/>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289175"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3073"/>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3074"/>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6" name="日期占位符 307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20204" pitchFamily="34" charset="0"/>
            </a:endParaRPr>
          </a:p>
        </p:txBody>
      </p:sp>
      <p:sp>
        <p:nvSpPr>
          <p:cNvPr id="3077" name="页脚占位符 307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20204" pitchFamily="34" charset="0"/>
            </a:endParaRPr>
          </a:p>
        </p:txBody>
      </p:sp>
      <p:sp>
        <p:nvSpPr>
          <p:cNvPr id="3078" name="灯片编号占位符 307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GI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GI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image" Target="../media/image13.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122" name="标题 5121"/>
          <p:cNvSpPr>
            <a:spLocks noGrp="1"/>
          </p:cNvSpPr>
          <p:nvPr>
            <p:ph type="ctrTitle"/>
          </p:nvPr>
        </p:nvSpPr>
        <p:spPr>
          <a:xfrm>
            <a:off x="762000" y="152400"/>
            <a:ext cx="7772400" cy="1470025"/>
          </a:xfrm>
          <a:ln/>
        </p:spPr>
        <p:txBody>
          <a:bodyPr anchor="ctr" anchorCtr="0"/>
          <a:p>
            <a:pPr defTabSz="914400">
              <a:buClrTx/>
              <a:buSzTx/>
              <a:buFontTx/>
              <a:buNone/>
            </a:pPr>
            <a:r>
              <a:rPr lang="zh-CN" altLang="en-US" sz="4000" kern="1200" baseline="0" dirty="0">
                <a:solidFill>
                  <a:srgbClr val="FFFF00"/>
                </a:solidFill>
                <a:latin typeface="Arial" panose="020B0604020202020204" pitchFamily="34" charset="0"/>
                <a:ea typeface="宋体" panose="02010600030101010101" pitchFamily="2" charset="-122"/>
              </a:rPr>
              <a:t>迪士尼游乐园服务策略</a:t>
            </a:r>
            <a:endParaRPr lang="zh-CN" altLang="en-US" sz="4000" kern="1200" baseline="0">
              <a:solidFill>
                <a:srgbClr val="FFFF00"/>
              </a:solidFill>
              <a:latin typeface="Arial" panose="020B0604020202020204" pitchFamily="34" charset="0"/>
              <a:ea typeface="宋体" panose="02010600030101010101" pitchFamily="2" charset="-122"/>
            </a:endParaRPr>
          </a:p>
        </p:txBody>
      </p:sp>
      <p:sp>
        <p:nvSpPr>
          <p:cNvPr id="5123" name="副标题 5122"/>
          <p:cNvSpPr>
            <a:spLocks noGrp="1"/>
          </p:cNvSpPr>
          <p:nvPr>
            <p:ph type="subTitle" idx="1"/>
          </p:nvPr>
        </p:nvSpPr>
        <p:spPr>
          <a:xfrm>
            <a:off x="5651500" y="4076700"/>
            <a:ext cx="3200400" cy="914400"/>
          </a:xfrm>
          <a:ln/>
        </p:spPr>
        <p:txBody>
          <a:bodyPr/>
          <a:p>
            <a:pPr defTabSz="914400">
              <a:lnSpc>
                <a:spcPct val="90000"/>
              </a:lnSpc>
              <a:buClrTx/>
              <a:buSzTx/>
              <a:buFontTx/>
            </a:pPr>
            <a:r>
              <a:rPr lang="zh-CN" altLang="en-US" sz="2400" kern="1200" baseline="0" dirty="0">
                <a:solidFill>
                  <a:srgbClr val="FFFF00"/>
                </a:solidFill>
                <a:latin typeface="Arial" panose="020B0604020202020204" pitchFamily="34" charset="0"/>
                <a:ea typeface="宋体" panose="02010600030101010101" pitchFamily="2" charset="-122"/>
              </a:rPr>
              <a:t>组员：李沛沛   张红霞   张玉   王静楠   邱洪诚</a:t>
            </a:r>
            <a:endParaRPr lang="zh-CN" altLang="en-US" sz="2400" kern="1200" baseline="0" dirty="0">
              <a:solidFill>
                <a:srgbClr val="FFFF00"/>
              </a:soli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6386" name="矩形 16385"/>
          <p:cNvSpPr/>
          <p:nvPr/>
        </p:nvSpPr>
        <p:spPr>
          <a:xfrm>
            <a:off x="468313" y="692150"/>
            <a:ext cx="6551612" cy="5472113"/>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6387" name="文本框 16386"/>
          <p:cNvSpPr txBox="1"/>
          <p:nvPr/>
        </p:nvSpPr>
        <p:spPr>
          <a:xfrm>
            <a:off x="1331913" y="2852738"/>
            <a:ext cx="184150" cy="914400"/>
          </a:xfrm>
          <a:prstGeom prst="rect">
            <a:avLst/>
          </a:prstGeom>
          <a:noFill/>
          <a:ln w="9525">
            <a:noFill/>
          </a:ln>
        </p:spPr>
        <p:txBody>
          <a:bodyPr wrap="none" anchor="t" anchorCtr="0">
            <a:spAutoFit/>
          </a:bodyPr>
          <a:p>
            <a:endParaRPr lang="zh-CN" altLang="en-US" sz="5400" dirty="0">
              <a:solidFill>
                <a:schemeClr val="bg1"/>
              </a:solidFill>
              <a:latin typeface="华文行楷" pitchFamily="2" charset="-122"/>
              <a:ea typeface="华文行楷" pitchFamily="2" charset="-122"/>
            </a:endParaRPr>
          </a:p>
        </p:txBody>
      </p:sp>
      <p:sp>
        <p:nvSpPr>
          <p:cNvPr id="16388" name="标题 16387"/>
          <p:cNvSpPr>
            <a:spLocks noGrp="1" noRot="1"/>
          </p:cNvSpPr>
          <p:nvPr>
            <p:ph type="title"/>
          </p:nvPr>
        </p:nvSpPr>
        <p:spPr>
          <a:xfrm>
            <a:off x="179388" y="404813"/>
            <a:ext cx="6791325" cy="1143000"/>
          </a:xfrm>
          <a:ln/>
        </p:spPr>
        <p:txBody>
          <a:bodyPr anchor="ctr" anchorCtr="0"/>
          <a:p>
            <a:r>
              <a:rPr lang="zh-CN" altLang="en-US" dirty="0">
                <a:solidFill>
                  <a:srgbClr val="FF6600"/>
                </a:solidFill>
                <a:sym typeface="Arial" panose="020B0604020202020204" pitchFamily="34" charset="0"/>
              </a:rPr>
              <a:t>迪士尼服务主题的力量</a:t>
            </a:r>
            <a:endParaRPr lang="zh-CN" altLang="en-US">
              <a:solidFill>
                <a:srgbClr val="FF6600"/>
              </a:solidFill>
              <a:sym typeface="Arial" panose="020B0604020202020204" pitchFamily="34" charset="0"/>
            </a:endParaRPr>
          </a:p>
        </p:txBody>
      </p:sp>
      <p:sp>
        <p:nvSpPr>
          <p:cNvPr id="16389" name="文本占位符 16388"/>
          <p:cNvSpPr>
            <a:spLocks noGrp="1" noRot="1"/>
          </p:cNvSpPr>
          <p:nvPr>
            <p:ph type="body" idx="1"/>
          </p:nvPr>
        </p:nvSpPr>
        <p:spPr>
          <a:xfrm>
            <a:off x="301625" y="1600200"/>
            <a:ext cx="6646863" cy="4498975"/>
          </a:xfrm>
          <a:ln/>
        </p:spPr>
        <p:txBody>
          <a:bodyPr/>
          <a:p>
            <a:pPr>
              <a:buSzPct val="25000"/>
              <a:buBlip>
                <a:blip r:embed="rId2"/>
              </a:buBlip>
            </a:pPr>
            <a:r>
              <a:rPr lang="en-US" altLang="zh-CN">
                <a:solidFill>
                  <a:srgbClr val="FF6600"/>
                </a:solidFill>
                <a:sym typeface="Arial" panose="020B0604020202020204" pitchFamily="34" charset="0"/>
              </a:rPr>
              <a:t>1955--</a:t>
            </a:r>
            <a:r>
              <a:rPr lang="zh-CN" altLang="en-US" dirty="0">
                <a:solidFill>
                  <a:srgbClr val="FF6600"/>
                </a:solidFill>
                <a:sym typeface="Arial" panose="020B0604020202020204" pitchFamily="34" charset="0"/>
              </a:rPr>
              <a:t>我们创造幸福</a:t>
            </a:r>
            <a:r>
              <a:rPr lang="en-US" altLang="zh-CN">
                <a:solidFill>
                  <a:srgbClr val="FF6600"/>
                </a:solidFill>
                <a:sym typeface="Arial" panose="020B0604020202020204" pitchFamily="34" charset="0"/>
              </a:rPr>
              <a:t>---</a:t>
            </a:r>
            <a:r>
              <a:rPr lang="zh-CN" altLang="en-US" dirty="0">
                <a:solidFill>
                  <a:srgbClr val="FF6600"/>
                </a:solidFill>
                <a:sym typeface="Arial" panose="020B0604020202020204" pitchFamily="34" charset="0"/>
              </a:rPr>
              <a:t>沃尔特</a:t>
            </a:r>
            <a:r>
              <a:rPr lang="en-US" altLang="zh-CN">
                <a:solidFill>
                  <a:srgbClr val="FF6600"/>
                </a:solidFill>
                <a:sym typeface="Arial" panose="020B0604020202020204" pitchFamily="34" charset="0"/>
              </a:rPr>
              <a:t>.</a:t>
            </a:r>
            <a:r>
              <a:rPr lang="zh-CN" altLang="en-US" dirty="0">
                <a:solidFill>
                  <a:srgbClr val="FF6600"/>
                </a:solidFill>
                <a:sym typeface="Arial" panose="020B0604020202020204" pitchFamily="34" charset="0"/>
              </a:rPr>
              <a:t>迪斯尼说“我的公司的业务就是让人们，尤其是孩子幸福。”</a:t>
            </a:r>
            <a:endParaRPr lang="zh-CN" altLang="en-US" dirty="0">
              <a:solidFill>
                <a:srgbClr val="FF6600"/>
              </a:solidFill>
              <a:sym typeface="Arial" panose="020B0604020202020204" pitchFamily="34" charset="0"/>
            </a:endParaRPr>
          </a:p>
          <a:p>
            <a:pPr>
              <a:buSzPct val="25000"/>
              <a:buBlip>
                <a:blip r:embed="rId2"/>
              </a:buBlip>
            </a:pPr>
            <a:r>
              <a:rPr lang="en-US" altLang="zh-CN">
                <a:solidFill>
                  <a:srgbClr val="FF6600"/>
                </a:solidFill>
                <a:sym typeface="Arial" panose="020B0604020202020204" pitchFamily="34" charset="0"/>
              </a:rPr>
              <a:t>1971</a:t>
            </a:r>
            <a:r>
              <a:rPr lang="en-US" altLang="zh-CN">
                <a:solidFill>
                  <a:srgbClr val="FF6600"/>
                </a:solidFill>
                <a:latin typeface="Arial" panose="020B0604020202020204" pitchFamily="34" charset="0"/>
                <a:sym typeface="Arial" panose="020B0604020202020204" pitchFamily="34" charset="0"/>
              </a:rPr>
              <a:t>—</a:t>
            </a:r>
            <a:r>
              <a:rPr lang="zh-CN" altLang="en-US" dirty="0">
                <a:solidFill>
                  <a:srgbClr val="FF6600"/>
                </a:solidFill>
                <a:sym typeface="Arial" panose="020B0604020202020204" pitchFamily="34" charset="0"/>
              </a:rPr>
              <a:t>通过提供最好的娱乐创造幸福</a:t>
            </a:r>
            <a:endParaRPr lang="zh-CN" altLang="en-US" dirty="0">
              <a:solidFill>
                <a:srgbClr val="FF6600"/>
              </a:solidFill>
              <a:sym typeface="Arial" panose="020B0604020202020204" pitchFamily="34" charset="0"/>
            </a:endParaRPr>
          </a:p>
          <a:p>
            <a:pPr>
              <a:buSzPct val="25000"/>
              <a:buBlip>
                <a:blip r:embed="rId2"/>
              </a:buBlip>
            </a:pPr>
            <a:r>
              <a:rPr lang="en-US" altLang="zh-CN">
                <a:solidFill>
                  <a:srgbClr val="FF6600"/>
                </a:solidFill>
                <a:sym typeface="Arial" panose="020B0604020202020204" pitchFamily="34" charset="0"/>
              </a:rPr>
              <a:t>1990---</a:t>
            </a:r>
            <a:r>
              <a:rPr lang="zh-CN" altLang="en-US" dirty="0">
                <a:solidFill>
                  <a:srgbClr val="FF6600"/>
                </a:solidFill>
                <a:sym typeface="Arial" panose="020B0604020202020204" pitchFamily="34" charset="0"/>
              </a:rPr>
              <a:t>通过为不同年龄、不同地方的人提供最好的娱乐来创造幸福</a:t>
            </a:r>
            <a:endParaRPr lang="zh-CN" altLang="en-US" dirty="0">
              <a:solidFill>
                <a:srgbClr val="FF6600"/>
              </a:solidFill>
              <a:sym typeface="Arial" panose="020B0604020202020204" pitchFamily="34" charset="0"/>
            </a:endParaRPr>
          </a:p>
          <a:p>
            <a:pPr>
              <a:buSzPct val="25000"/>
              <a:buBlip>
                <a:blip r:embed="rId2"/>
              </a:buBlip>
            </a:pPr>
            <a:r>
              <a:rPr lang="en-US" altLang="zh-CN">
                <a:solidFill>
                  <a:srgbClr val="FF6600"/>
                </a:solidFill>
                <a:sym typeface="Arial" panose="020B0604020202020204" pitchFamily="34" charset="0"/>
              </a:rPr>
              <a:t>2001</a:t>
            </a:r>
            <a:r>
              <a:rPr lang="zh-CN" altLang="en-US" dirty="0">
                <a:solidFill>
                  <a:srgbClr val="FF6600"/>
                </a:solidFill>
                <a:sym typeface="Arial" panose="020B0604020202020204" pitchFamily="34" charset="0"/>
              </a:rPr>
              <a:t>以后</a:t>
            </a:r>
            <a:r>
              <a:rPr lang="en-US" altLang="zh-CN">
                <a:solidFill>
                  <a:srgbClr val="FF6600"/>
                </a:solidFill>
                <a:sym typeface="Arial" panose="020B0604020202020204" pitchFamily="34" charset="0"/>
              </a:rPr>
              <a:t>---</a:t>
            </a:r>
            <a:r>
              <a:rPr lang="zh-CN" altLang="en-US" dirty="0">
                <a:solidFill>
                  <a:srgbClr val="FF6600"/>
                </a:solidFill>
                <a:sym typeface="Arial" panose="020B0604020202020204" pitchFamily="34" charset="0"/>
              </a:rPr>
              <a:t>我们创造幸福。</a:t>
            </a:r>
            <a:endParaRPr lang="zh-CN" altLang="en-US" dirty="0">
              <a:solidFill>
                <a:srgbClr val="FF6600"/>
              </a:solidFill>
              <a:sym typeface="Arial" panose="020B0604020202020204" pitchFamily="34" charset="0"/>
            </a:endParaRPr>
          </a:p>
          <a:p>
            <a:pPr>
              <a:buNone/>
            </a:pPr>
            <a:endParaRPr lang="zh-CN" alt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410" name="矩形 17409"/>
          <p:cNvSpPr/>
          <p:nvPr/>
        </p:nvSpPr>
        <p:spPr>
          <a:xfrm>
            <a:off x="539750" y="476250"/>
            <a:ext cx="6551613" cy="5472113"/>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7412" name="文本占位符 17411"/>
          <p:cNvSpPr>
            <a:spLocks noGrp="1" noRot="1"/>
          </p:cNvSpPr>
          <p:nvPr>
            <p:ph type="body" idx="1"/>
          </p:nvPr>
        </p:nvSpPr>
        <p:spPr>
          <a:xfrm>
            <a:off x="539750" y="765175"/>
            <a:ext cx="6718300" cy="647700"/>
          </a:xfrm>
          <a:ln/>
        </p:spPr>
        <p:txBody>
          <a:bodyPr/>
          <a:p>
            <a:pPr>
              <a:buNone/>
            </a:pPr>
            <a:r>
              <a:rPr lang="zh-CN" altLang="en-US" dirty="0">
                <a:solidFill>
                  <a:srgbClr val="FF6600"/>
                </a:solidFill>
              </a:rPr>
              <a:t>迪士尼的服务策略</a:t>
            </a:r>
            <a:endParaRPr lang="zh-CN" altLang="en-US" dirty="0">
              <a:solidFill>
                <a:srgbClr val="FF6600"/>
              </a:solidFill>
            </a:endParaRPr>
          </a:p>
          <a:p>
            <a:pPr>
              <a:buNone/>
            </a:pPr>
            <a:endParaRPr lang="zh-CN" altLang="en-US">
              <a:solidFill>
                <a:srgbClr val="FF6600"/>
              </a:solidFill>
            </a:endParaRPr>
          </a:p>
        </p:txBody>
      </p:sp>
      <p:pic>
        <p:nvPicPr>
          <p:cNvPr id="17414" name="图片 17413"/>
          <p:cNvPicPr>
            <a:picLocks noChangeAspect="1"/>
          </p:cNvPicPr>
          <p:nvPr/>
        </p:nvPicPr>
        <p:blipFill>
          <a:blip r:embed="rId2"/>
          <a:stretch>
            <a:fillRect/>
          </a:stretch>
        </p:blipFill>
        <p:spPr>
          <a:xfrm>
            <a:off x="468313" y="1557338"/>
            <a:ext cx="3382962" cy="4032250"/>
          </a:xfrm>
          <a:prstGeom prst="rect">
            <a:avLst/>
          </a:prstGeom>
          <a:noFill/>
          <a:ln w="9525">
            <a:noFill/>
          </a:ln>
        </p:spPr>
      </p:pic>
      <p:sp>
        <p:nvSpPr>
          <p:cNvPr id="17415" name="文本框 17414"/>
          <p:cNvSpPr txBox="1"/>
          <p:nvPr/>
        </p:nvSpPr>
        <p:spPr>
          <a:xfrm>
            <a:off x="3995738" y="1773238"/>
            <a:ext cx="3097212" cy="3935412"/>
          </a:xfrm>
          <a:prstGeom prst="rect">
            <a:avLst/>
          </a:prstGeom>
          <a:noFill/>
          <a:ln w="9525">
            <a:noFill/>
          </a:ln>
        </p:spPr>
        <p:txBody>
          <a:bodyPr>
            <a:spAutoFit/>
          </a:bodyPr>
          <a:p>
            <a:r>
              <a:rPr lang="zh-CN" altLang="en-US" sz="2800" dirty="0">
                <a:solidFill>
                  <a:srgbClr val="FF6600"/>
                </a:solidFill>
                <a:latin typeface="Arial" panose="020B0604020202020204" pitchFamily="34" charset="0"/>
              </a:rPr>
              <a:t>“魔鬼存在于细节之中”市场竞争越来越注意服务的竞争。</a:t>
            </a:r>
            <a:endParaRPr lang="zh-CN" altLang="en-US" sz="2800" dirty="0">
              <a:solidFill>
                <a:srgbClr val="FF6600"/>
              </a:solidFill>
              <a:latin typeface="Arial" panose="020B0604020202020204" pitchFamily="34" charset="0"/>
            </a:endParaRPr>
          </a:p>
          <a:p>
            <a:r>
              <a:rPr lang="zh-CN" altLang="en-US" sz="2800" dirty="0">
                <a:solidFill>
                  <a:srgbClr val="FF6600"/>
                </a:solidFill>
                <a:latin typeface="Arial" panose="020B0604020202020204" pitchFamily="34" charset="0"/>
              </a:rPr>
              <a:t>细致入微的服务才能够真正打动顾客的心，谁注意服务的精细化，谁才会在市场上更胜一筹</a:t>
            </a:r>
            <a:r>
              <a:rPr lang="zh-CN" altLang="en-US" sz="2800" dirty="0">
                <a:latin typeface="Arial" panose="020B0604020202020204" pitchFamily="34" charset="0"/>
              </a:rPr>
              <a:t>。</a:t>
            </a:r>
            <a:endParaRPr lang="zh-CN" altLang="en-US" sz="2800" dirty="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8434" name="矩形 18433"/>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8436" name="标题 18435"/>
          <p:cNvSpPr>
            <a:spLocks noGrp="1" noRot="1"/>
          </p:cNvSpPr>
          <p:nvPr>
            <p:ph type="title"/>
          </p:nvPr>
        </p:nvSpPr>
        <p:spPr>
          <a:xfrm>
            <a:off x="10117138" y="476250"/>
            <a:ext cx="166687" cy="679450"/>
          </a:xfrm>
          <a:ln/>
        </p:spPr>
        <p:txBody>
          <a:bodyPr anchor="ctr" anchorCtr="0"/>
          <a:p>
            <a:endParaRPr lang="zh-CN" altLang="en-US" sz="4000" dirty="0"/>
          </a:p>
        </p:txBody>
      </p:sp>
      <p:sp>
        <p:nvSpPr>
          <p:cNvPr id="18437" name="文本占位符 18436"/>
          <p:cNvSpPr>
            <a:spLocks noGrp="1" noRot="1"/>
          </p:cNvSpPr>
          <p:nvPr>
            <p:ph type="body" idx="1"/>
          </p:nvPr>
        </p:nvSpPr>
        <p:spPr>
          <a:xfrm>
            <a:off x="395288" y="620713"/>
            <a:ext cx="6718300" cy="1223962"/>
          </a:xfrm>
          <a:ln/>
        </p:spPr>
        <p:txBody>
          <a:bodyPr/>
          <a:p>
            <a:pPr>
              <a:buNone/>
            </a:pPr>
            <a:r>
              <a:rPr lang="zh-CN" altLang="en-US"/>
              <a:t>   </a:t>
            </a:r>
            <a:endParaRPr lang="zh-CN" altLang="en-US"/>
          </a:p>
        </p:txBody>
      </p:sp>
      <p:sp>
        <p:nvSpPr>
          <p:cNvPr id="18440" name="文本框 18439"/>
          <p:cNvSpPr txBox="1"/>
          <p:nvPr/>
        </p:nvSpPr>
        <p:spPr>
          <a:xfrm>
            <a:off x="539750" y="765175"/>
            <a:ext cx="6408738" cy="6056313"/>
          </a:xfrm>
          <a:prstGeom prst="rect">
            <a:avLst/>
          </a:prstGeom>
          <a:noFill/>
          <a:ln w="9525">
            <a:noFill/>
          </a:ln>
        </p:spPr>
        <p:txBody>
          <a:bodyPr>
            <a:spAutoFit/>
          </a:bodyPr>
          <a:p>
            <a:r>
              <a:rPr lang="zh-CN" altLang="en-US" sz="2800" dirty="0">
                <a:solidFill>
                  <a:srgbClr val="FF6600"/>
                </a:solidFill>
                <a:latin typeface="Arial" panose="020B0604020202020204" pitchFamily="34" charset="0"/>
              </a:rPr>
              <a:t>迪士尼虽然被称为娱乐帝国，但是在从大处着眼的同时，不忘从细节入手，在迪士尼乐园里，售货员的目光必须与顾客的目光处于同一水平线上。如果客人是儿童，售货员还必须面带微笑地蹲下去，眼睛与眼睛要保持一个高度，不要让儿童抬头和员工讲话，要微笑地把商品递到儿童手里。</a:t>
            </a:r>
            <a:br>
              <a:rPr lang="zh-CN" altLang="en-US" sz="2800" dirty="0">
                <a:solidFill>
                  <a:srgbClr val="FF6600"/>
                </a:solidFill>
                <a:latin typeface="Arial" panose="020B0604020202020204" pitchFamily="34" charset="0"/>
              </a:rPr>
            </a:br>
            <a:endParaRPr lang="zh-CN" altLang="en-US" sz="2800" dirty="0">
              <a:solidFill>
                <a:srgbClr val="FF6600"/>
              </a:solidFill>
              <a:latin typeface="Arial" panose="020B0604020202020204" pitchFamily="34" charset="0"/>
            </a:endParaRPr>
          </a:p>
          <a:p>
            <a:r>
              <a:rPr lang="zh-CN" altLang="en-US" sz="2800" dirty="0">
                <a:solidFill>
                  <a:srgbClr val="FF6600"/>
                </a:solidFill>
                <a:latin typeface="Arial" panose="020B0604020202020204" pitchFamily="34" charset="0"/>
              </a:rPr>
              <a:t>迪士尼以人性化、精细化的服务，满足游客的各种需求，哪怕是最细微的地方，也一丝不苟，从而赢得了</a:t>
            </a:r>
            <a:r>
              <a:rPr lang="en-US" altLang="zh-CN" sz="2800">
                <a:solidFill>
                  <a:srgbClr val="FF6600"/>
                </a:solidFill>
                <a:latin typeface="Arial" panose="020B0604020202020204" pitchFamily="34" charset="0"/>
              </a:rPr>
              <a:t>70%</a:t>
            </a:r>
            <a:r>
              <a:rPr lang="zh-CN" altLang="en-US" sz="2800" dirty="0">
                <a:solidFill>
                  <a:srgbClr val="FF6600"/>
                </a:solidFill>
                <a:latin typeface="Arial" panose="020B0604020202020204" pitchFamily="34" charset="0"/>
              </a:rPr>
              <a:t>的回头客。</a:t>
            </a:r>
            <a:endParaRPr lang="zh-CN" altLang="en-US" sz="2800" dirty="0">
              <a:solidFill>
                <a:srgbClr val="FF6600"/>
              </a:solidFill>
              <a:latin typeface="Arial" panose="020B0604020202020204" pitchFamily="34" charset="0"/>
            </a:endParaRPr>
          </a:p>
          <a:p>
            <a:pPr>
              <a:spcBef>
                <a:spcPct val="50000"/>
              </a:spcBef>
            </a:pPr>
            <a:endParaRPr lang="zh-CN" altLang="en-US" dirty="0">
              <a:solidFill>
                <a:srgbClr val="FF6600"/>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9458" name="矩形 19457"/>
          <p:cNvSpPr/>
          <p:nvPr/>
        </p:nvSpPr>
        <p:spPr>
          <a:xfrm>
            <a:off x="323850" y="333375"/>
            <a:ext cx="6985000" cy="5688013"/>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9459" name="标题 19458"/>
          <p:cNvSpPr>
            <a:spLocks noGrp="1" noRot="1"/>
          </p:cNvSpPr>
          <p:nvPr>
            <p:ph type="title"/>
          </p:nvPr>
        </p:nvSpPr>
        <p:spPr>
          <a:xfrm>
            <a:off x="301625" y="228600"/>
            <a:ext cx="7078663" cy="1143000"/>
          </a:xfrm>
          <a:ln/>
        </p:spPr>
        <p:txBody>
          <a:bodyPr anchor="ctr" anchorCtr="0"/>
          <a:p>
            <a:pPr algn="l"/>
            <a:r>
              <a:rPr lang="zh-CN" altLang="en-US" dirty="0">
                <a:solidFill>
                  <a:schemeClr val="bg1"/>
                </a:solidFill>
              </a:rPr>
              <a:t>客户学</a:t>
            </a:r>
            <a:endParaRPr lang="zh-CN" altLang="en-US">
              <a:solidFill>
                <a:schemeClr val="bg1"/>
              </a:solidFill>
            </a:endParaRPr>
          </a:p>
        </p:txBody>
      </p:sp>
      <p:sp>
        <p:nvSpPr>
          <p:cNvPr id="19460" name="文本占位符 19459"/>
          <p:cNvSpPr>
            <a:spLocks noGrp="1" noRot="1"/>
          </p:cNvSpPr>
          <p:nvPr>
            <p:ph type="body" idx="1"/>
          </p:nvPr>
        </p:nvSpPr>
        <p:spPr>
          <a:xfrm>
            <a:off x="301625" y="1600200"/>
            <a:ext cx="7150100" cy="4498975"/>
          </a:xfrm>
          <a:ln/>
        </p:spPr>
        <p:txBody>
          <a:bodyPr/>
          <a:p>
            <a:pPr>
              <a:lnSpc>
                <a:spcPct val="90000"/>
              </a:lnSpc>
              <a:buNone/>
            </a:pPr>
            <a:r>
              <a:rPr lang="zh-CN" altLang="en-US" sz="2800"/>
              <a:t> </a:t>
            </a:r>
            <a:r>
              <a:rPr lang="zh-CN" altLang="en-US" sz="2800" dirty="0"/>
              <a:t>   </a:t>
            </a:r>
            <a:r>
              <a:rPr lang="zh-CN" altLang="en-US" sz="2800" dirty="0">
                <a:solidFill>
                  <a:srgbClr val="FF6600"/>
                </a:solidFill>
              </a:rPr>
              <a:t>在整个游乐场里，有在公园门口和主要娱乐设施入口处进行的面对面的调查，有专门的“倾听岗”来回答客户提出的问题和搜集信息。意见卡随处可见，最重要的是游乐场所有演员把客户意见和看法作为其工作的基本组成部分。</a:t>
            </a:r>
            <a:endParaRPr lang="zh-CN" altLang="en-US" sz="2800" dirty="0">
              <a:solidFill>
                <a:srgbClr val="FF6600"/>
              </a:solidFill>
            </a:endParaRPr>
          </a:p>
          <a:p>
            <a:pPr>
              <a:lnSpc>
                <a:spcPct val="90000"/>
              </a:lnSpc>
            </a:pPr>
            <a:r>
              <a:rPr lang="zh-CN" altLang="en-US" sz="2800" dirty="0">
                <a:solidFill>
                  <a:srgbClr val="FF6600"/>
                </a:solidFill>
              </a:rPr>
              <a:t>通过电话对随机挑选的客户进行调查来收集客户的意见。</a:t>
            </a:r>
            <a:endParaRPr lang="zh-CN" altLang="en-US" sz="2800" dirty="0">
              <a:solidFill>
                <a:srgbClr val="FF6600"/>
              </a:solidFill>
            </a:endParaRPr>
          </a:p>
          <a:p>
            <a:pPr>
              <a:lnSpc>
                <a:spcPct val="90000"/>
              </a:lnSpc>
            </a:pPr>
            <a:r>
              <a:rPr lang="zh-CN" altLang="en-US" sz="2800" dirty="0">
                <a:solidFill>
                  <a:srgbClr val="FF6600"/>
                </a:solidFill>
              </a:rPr>
              <a:t>研究客户的信笺和邮件来寻求提高服务的重要线索</a:t>
            </a:r>
            <a:endParaRPr lang="zh-CN" altLang="en-US" sz="280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cBhvr>
                                        <p:cTn id="6" dur="250" accel="50000" decel="50000" autoRev="1" fill="hold">
                                          <p:stCondLst>
                                            <p:cond delay="0"/>
                                          </p:stCondLst>
                                        </p:cTn>
                                        <p:tgtEl>
                                          <p:spTgt spid="19459"/>
                                        </p:tgtEl>
                                        <p:attrNameLst>
                                          <p:attrName>ppt_x</p:attrName>
                                          <p:attrName>ppt_y</p:attrName>
                                        </p:attrNameLst>
                                      </p:cBhvr>
                                    </p:animMotion>
                                    <p:animRot by="1500000">
                                      <p:cBhvr>
                                        <p:cTn id="7" dur="125" fill="hold">
                                          <p:stCondLst>
                                            <p:cond delay="0"/>
                                          </p:stCondLst>
                                        </p:cTn>
                                        <p:tgtEl>
                                          <p:spTgt spid="19459"/>
                                        </p:tgtEl>
                                        <p:attrNameLst>
                                          <p:attrName>r</p:attrName>
                                        </p:attrNameLst>
                                      </p:cBhvr>
                                    </p:animRot>
                                    <p:animRot by="-1499940">
                                      <p:cBhvr>
                                        <p:cTn id="8" dur="125" fill="hold">
                                          <p:stCondLst>
                                            <p:cond delay="125"/>
                                          </p:stCondLst>
                                        </p:cTn>
                                        <p:tgtEl>
                                          <p:spTgt spid="19459"/>
                                        </p:tgtEl>
                                        <p:attrNameLst>
                                          <p:attrName>r</p:attrName>
                                        </p:attrNameLst>
                                      </p:cBhvr>
                                    </p:animRot>
                                    <p:animRot by="-1499940">
                                      <p:cBhvr>
                                        <p:cTn id="9" dur="125" fill="hold">
                                          <p:stCondLst>
                                            <p:cond delay="250"/>
                                          </p:stCondLst>
                                        </p:cTn>
                                        <p:tgtEl>
                                          <p:spTgt spid="19459"/>
                                        </p:tgtEl>
                                        <p:attrNameLst>
                                          <p:attrName>r</p:attrName>
                                        </p:attrNameLst>
                                      </p:cBhvr>
                                    </p:animRot>
                                    <p:animRot by="1500000">
                                      <p:cBhvr>
                                        <p:cTn id="10" dur="125" fill="hold">
                                          <p:stCondLst>
                                            <p:cond delay="375"/>
                                          </p:stCondLst>
                                        </p:cTn>
                                        <p:tgtEl>
                                          <p:spTgt spid="194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482" name="矩形 20481"/>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pic>
        <p:nvPicPr>
          <p:cNvPr id="20483" name="图片 20482" descr="r3lmgdift4ff"/>
          <p:cNvPicPr>
            <a:picLocks noChangeAspect="1"/>
          </p:cNvPicPr>
          <p:nvPr/>
        </p:nvPicPr>
        <p:blipFill>
          <a:blip r:embed="rId2"/>
          <a:stretch>
            <a:fillRect/>
          </a:stretch>
        </p:blipFill>
        <p:spPr>
          <a:xfrm rot="21054135">
            <a:off x="-3706812" y="4221163"/>
            <a:ext cx="3567112" cy="3533775"/>
          </a:xfrm>
          <a:prstGeom prst="rect">
            <a:avLst/>
          </a:prstGeom>
          <a:noFill/>
          <a:ln w="9525">
            <a:noFill/>
          </a:ln>
        </p:spPr>
      </p:pic>
      <p:sp>
        <p:nvSpPr>
          <p:cNvPr id="20484" name="标题 20483"/>
          <p:cNvSpPr>
            <a:spLocks noGrp="1" noRot="1"/>
          </p:cNvSpPr>
          <p:nvPr>
            <p:ph type="title"/>
          </p:nvPr>
        </p:nvSpPr>
        <p:spPr>
          <a:xfrm>
            <a:off x="611188" y="476250"/>
            <a:ext cx="6119812" cy="927100"/>
          </a:xfrm>
          <a:ln/>
        </p:spPr>
        <p:txBody>
          <a:bodyPr anchor="ctr" anchorCtr="0"/>
          <a:p>
            <a:pPr algn="l"/>
            <a:r>
              <a:rPr lang="zh-CN" altLang="en-US" sz="4000" b="1" dirty="0">
                <a:solidFill>
                  <a:srgbClr val="FF6600"/>
                </a:solidFill>
              </a:rPr>
              <a:t>认知并理解客人</a:t>
            </a:r>
            <a:endParaRPr lang="zh-CN" altLang="en-US" sz="4000" b="1">
              <a:solidFill>
                <a:srgbClr val="FF6600"/>
              </a:solidFill>
            </a:endParaRPr>
          </a:p>
        </p:txBody>
      </p:sp>
      <p:sp>
        <p:nvSpPr>
          <p:cNvPr id="20485" name="文本占位符 20484"/>
          <p:cNvSpPr>
            <a:spLocks noGrp="1" noRot="1"/>
          </p:cNvSpPr>
          <p:nvPr>
            <p:ph type="body" idx="1"/>
          </p:nvPr>
        </p:nvSpPr>
        <p:spPr>
          <a:xfrm>
            <a:off x="3419475" y="1341438"/>
            <a:ext cx="3673475" cy="4498975"/>
          </a:xfrm>
          <a:ln/>
        </p:spPr>
        <p:txBody>
          <a:bodyPr/>
          <a:p>
            <a:pPr>
              <a:lnSpc>
                <a:spcPct val="90000"/>
              </a:lnSpc>
              <a:buNone/>
            </a:pPr>
            <a:r>
              <a:rPr lang="en-US" altLang="zh-CN" sz="2400" b="1">
                <a:solidFill>
                  <a:srgbClr val="FF6600"/>
                </a:solidFill>
              </a:rPr>
              <a:t>1</a:t>
            </a:r>
            <a:r>
              <a:rPr lang="zh-CN" altLang="en-US" sz="2400" b="1" dirty="0">
                <a:solidFill>
                  <a:srgbClr val="FF6600"/>
                </a:solidFill>
              </a:rPr>
              <a:t>、</a:t>
            </a:r>
            <a:r>
              <a:rPr lang="en-US" altLang="zh-CN" sz="2400" b="1" err="1">
                <a:solidFill>
                  <a:srgbClr val="FF6600"/>
                </a:solidFill>
              </a:rPr>
              <a:t>人口统计信息</a:t>
            </a:r>
            <a:r>
              <a:rPr lang="en-US" altLang="zh-CN" sz="2400" err="1">
                <a:solidFill>
                  <a:srgbClr val="FF6600"/>
                </a:solidFill>
              </a:rPr>
              <a:t>：记录客户</a:t>
            </a:r>
            <a:r>
              <a:rPr lang="zh-CN" altLang="en-US" sz="2400" dirty="0">
                <a:solidFill>
                  <a:srgbClr val="FF6600"/>
                </a:solidFill>
              </a:rPr>
              <a:t>真实</a:t>
            </a:r>
            <a:r>
              <a:rPr lang="en-US" altLang="zh-CN" sz="2400" err="1">
                <a:solidFill>
                  <a:srgbClr val="FF6600"/>
                </a:solidFill>
              </a:rPr>
              <a:t>信息</a:t>
            </a:r>
            <a:r>
              <a:rPr lang="zh-CN" altLang="en-US" sz="2400" dirty="0">
                <a:solidFill>
                  <a:srgbClr val="FF6600"/>
                </a:solidFill>
              </a:rPr>
              <a:t>，揭示的是谁是客户、</a:t>
            </a:r>
            <a:r>
              <a:rPr lang="en-US" altLang="zh-CN" sz="2400">
                <a:solidFill>
                  <a:srgbClr val="FF6600"/>
                </a:solidFill>
              </a:rPr>
              <a:t>从</a:t>
            </a:r>
            <a:r>
              <a:rPr lang="zh-CN" altLang="en-US" sz="2400" dirty="0">
                <a:solidFill>
                  <a:srgbClr val="FF6600"/>
                </a:solidFill>
              </a:rPr>
              <a:t>哪里来、为来这里投入的时间</a:t>
            </a:r>
            <a:endParaRPr lang="zh-CN" altLang="en-US" sz="2400" dirty="0">
              <a:solidFill>
                <a:srgbClr val="FF6600"/>
              </a:solidFill>
            </a:endParaRPr>
          </a:p>
          <a:p>
            <a:pPr>
              <a:lnSpc>
                <a:spcPct val="90000"/>
              </a:lnSpc>
              <a:buNone/>
            </a:pPr>
            <a:r>
              <a:rPr lang="zh-CN" altLang="en-US" sz="2400" dirty="0">
                <a:solidFill>
                  <a:srgbClr val="FF6600"/>
                </a:solidFill>
              </a:rPr>
              <a:t>    和精力及金钱有多少</a:t>
            </a:r>
            <a:r>
              <a:rPr lang="en-US" altLang="zh-CN" sz="2400">
                <a:solidFill>
                  <a:srgbClr val="FF6600"/>
                </a:solidFill>
              </a:rPr>
              <a:t>。</a:t>
            </a:r>
            <a:endParaRPr lang="en-US" altLang="zh-CN" sz="2400">
              <a:solidFill>
                <a:srgbClr val="FF6600"/>
              </a:solidFill>
            </a:endParaRPr>
          </a:p>
          <a:p>
            <a:pPr>
              <a:lnSpc>
                <a:spcPct val="90000"/>
              </a:lnSpc>
              <a:buNone/>
            </a:pPr>
            <a:r>
              <a:rPr lang="en-US" altLang="zh-CN" sz="2400">
                <a:solidFill>
                  <a:srgbClr val="FF6600"/>
                </a:solidFill>
              </a:rPr>
              <a:t>2</a:t>
            </a:r>
            <a:r>
              <a:rPr lang="zh-CN" altLang="en-US" sz="2400" dirty="0">
                <a:solidFill>
                  <a:srgbClr val="FF6600"/>
                </a:solidFill>
              </a:rPr>
              <a:t>、</a:t>
            </a:r>
            <a:r>
              <a:rPr lang="en-US" altLang="zh-CN" sz="2400" err="1">
                <a:solidFill>
                  <a:srgbClr val="FF6600"/>
                </a:solidFill>
              </a:rPr>
              <a:t>有助于“品质服务”明确目标。当你知道谁是你的客户时，很自然你就知道谁不是你的客户。当你发现错过了很大的潜在客户群时，就会引发重大服务战略的变化</a:t>
            </a:r>
            <a:endParaRPr lang="zh-CN" altLang="en-US" sz="240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33333E-6 -2.21605E-6 L 0.42691 -0.34143 " pathEditMode="relative" rAng="0" ptsTypes="AA">
                                      <p:cBhvr>
                                        <p:cTn id="6" dur="2000" fill="hold"/>
                                        <p:tgtEl>
                                          <p:spTgt spid="20483"/>
                                        </p:tgtEl>
                                        <p:attrNameLst>
                                          <p:attrName>ppt_x</p:attrName>
                                          <p:attrName>ppt_y</p:attrName>
                                        </p:attrNameLst>
                                      </p:cBhvr>
                                      <p:rCtr x="21300" y="-17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1506" name="矩形 21505"/>
          <p:cNvSpPr/>
          <p:nvPr/>
        </p:nvSpPr>
        <p:spPr>
          <a:xfrm>
            <a:off x="468313" y="549275"/>
            <a:ext cx="6551612" cy="547211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Arial" panose="020B0604020202020204" pitchFamily="34" charset="0"/>
            </a:endParaRPr>
          </a:p>
        </p:txBody>
      </p:sp>
      <p:sp>
        <p:nvSpPr>
          <p:cNvPr id="21507" name="标题 21506"/>
          <p:cNvSpPr>
            <a:spLocks noGrp="1" noRot="1"/>
          </p:cNvSpPr>
          <p:nvPr>
            <p:ph type="title"/>
          </p:nvPr>
        </p:nvSpPr>
        <p:spPr>
          <a:xfrm>
            <a:off x="1403350" y="260350"/>
            <a:ext cx="4537075" cy="1143000"/>
          </a:xfrm>
          <a:ln/>
        </p:spPr>
        <p:txBody>
          <a:bodyPr anchor="ctr" anchorCtr="0"/>
          <a:p>
            <a:r>
              <a:rPr lang="zh-CN" altLang="en-US" sz="4000" dirty="0">
                <a:solidFill>
                  <a:srgbClr val="FF6600"/>
                </a:solidFill>
              </a:rPr>
              <a:t>迪士尼的服务标准</a:t>
            </a:r>
            <a:endParaRPr lang="zh-CN" altLang="en-US" sz="4000">
              <a:solidFill>
                <a:srgbClr val="FF6600"/>
              </a:solidFill>
            </a:endParaRPr>
          </a:p>
        </p:txBody>
      </p:sp>
      <p:sp>
        <p:nvSpPr>
          <p:cNvPr id="21508" name="文本占位符 21507"/>
          <p:cNvSpPr>
            <a:spLocks noGrp="1" noRot="1"/>
          </p:cNvSpPr>
          <p:nvPr>
            <p:ph type="body" idx="1"/>
          </p:nvPr>
        </p:nvSpPr>
        <p:spPr>
          <a:xfrm>
            <a:off x="301625" y="1341438"/>
            <a:ext cx="6791325" cy="2303462"/>
          </a:xfrm>
          <a:ln/>
        </p:spPr>
        <p:txBody>
          <a:bodyPr/>
          <a:p>
            <a:pPr>
              <a:lnSpc>
                <a:spcPct val="80000"/>
              </a:lnSpc>
              <a:buNone/>
            </a:pPr>
            <a:r>
              <a:rPr lang="zh-CN" altLang="en-US">
                <a:solidFill>
                  <a:schemeClr val="bg1"/>
                </a:solidFill>
              </a:rPr>
              <a:t>   </a:t>
            </a:r>
            <a:r>
              <a:rPr lang="en-US" altLang="zh-CN" sz="2400" err="1">
                <a:solidFill>
                  <a:srgbClr val="FF6600"/>
                </a:solidFill>
              </a:rPr>
              <a:t>安全：在迪斯尼世界景区、交通工具和宾馆及餐厅中，都融入了高于当地法规的安全特征设计</a:t>
            </a:r>
            <a:r>
              <a:rPr lang="en-US" altLang="zh-CN" sz="2400">
                <a:solidFill>
                  <a:srgbClr val="FF6600"/>
                </a:solidFill>
              </a:rPr>
              <a:t>。</a:t>
            </a:r>
            <a:endParaRPr lang="en-US" altLang="zh-CN" sz="2400">
              <a:solidFill>
                <a:srgbClr val="FF6600"/>
              </a:solidFill>
            </a:endParaRPr>
          </a:p>
          <a:p>
            <a:pPr>
              <a:lnSpc>
                <a:spcPct val="80000"/>
              </a:lnSpc>
            </a:pPr>
            <a:endParaRPr lang="en-US" altLang="zh-CN" sz="2400">
              <a:solidFill>
                <a:srgbClr val="FF6600"/>
              </a:solidFill>
            </a:endParaRPr>
          </a:p>
          <a:p>
            <a:pPr>
              <a:lnSpc>
                <a:spcPct val="80000"/>
              </a:lnSpc>
            </a:pPr>
            <a:r>
              <a:rPr lang="zh-CN" altLang="en-US" sz="2400" dirty="0">
                <a:solidFill>
                  <a:srgbClr val="FF6600"/>
                </a:solidFill>
              </a:rPr>
              <a:t>礼貌：待人友善，知道一些常见问题的答案，可能的话亲自把客户带到目的地等方式来承担起让客户快乐的责任。</a:t>
            </a:r>
            <a:endParaRPr lang="zh-CN" altLang="en-US" sz="2400" dirty="0">
              <a:solidFill>
                <a:srgbClr val="FF6600"/>
              </a:solidFill>
            </a:endParaRPr>
          </a:p>
          <a:p>
            <a:pPr>
              <a:lnSpc>
                <a:spcPct val="80000"/>
              </a:lnSpc>
            </a:pPr>
            <a:endParaRPr lang="en-US" altLang="zh-CN" sz="2400">
              <a:solidFill>
                <a:srgbClr val="FF6600"/>
              </a:solidFill>
            </a:endParaRPr>
          </a:p>
          <a:p>
            <a:pPr>
              <a:lnSpc>
                <a:spcPct val="80000"/>
              </a:lnSpc>
            </a:pPr>
            <a:r>
              <a:rPr lang="zh-CN" altLang="en-US" sz="2400" dirty="0">
                <a:solidFill>
                  <a:srgbClr val="FF6600"/>
                </a:solidFill>
              </a:rPr>
              <a:t>表演：为客户提供美妙的无间断娱乐服务。</a:t>
            </a:r>
            <a:endParaRPr lang="zh-CN" altLang="en-US" sz="2400" dirty="0">
              <a:solidFill>
                <a:srgbClr val="FF6600"/>
              </a:solidFill>
            </a:endParaRPr>
          </a:p>
          <a:p>
            <a:pPr>
              <a:lnSpc>
                <a:spcPct val="80000"/>
              </a:lnSpc>
            </a:pPr>
            <a:endParaRPr lang="en-US" altLang="zh-CN" sz="2400">
              <a:solidFill>
                <a:srgbClr val="FF6600"/>
              </a:solidFill>
            </a:endParaRPr>
          </a:p>
          <a:p>
            <a:pPr>
              <a:lnSpc>
                <a:spcPct val="80000"/>
              </a:lnSpc>
            </a:pPr>
            <a:r>
              <a:rPr lang="zh-CN" altLang="en-US" sz="2400" dirty="0">
                <a:solidFill>
                  <a:srgbClr val="FF6600"/>
                </a:solidFill>
              </a:rPr>
              <a:t>效率：分析销售水平来提供恰当的产品服务组合，确定的服务速度来保证最好的客户体验。</a:t>
            </a:r>
            <a:endParaRPr lang="en-US" altLang="zh-CN" sz="2800">
              <a:solidFill>
                <a:srgbClr val="FF6600"/>
              </a:solidFill>
            </a:endParaRPr>
          </a:p>
          <a:p>
            <a:pPr>
              <a:lnSpc>
                <a:spcPct val="80000"/>
              </a:lnSpc>
              <a:buNone/>
            </a:pPr>
            <a:endParaRPr lang="zh-CN" altLang="en-US" sz="2800">
              <a:solidFill>
                <a:srgbClr val="FF66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4578" name="矩形 24577"/>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24579" name="文本框 24578"/>
          <p:cNvSpPr txBox="1"/>
          <p:nvPr/>
        </p:nvSpPr>
        <p:spPr>
          <a:xfrm>
            <a:off x="468313" y="765175"/>
            <a:ext cx="6480175" cy="4162425"/>
          </a:xfrm>
          <a:prstGeom prst="rect">
            <a:avLst/>
          </a:prstGeom>
          <a:noFill/>
          <a:ln w="9525">
            <a:noFill/>
          </a:ln>
        </p:spPr>
        <p:txBody>
          <a:bodyPr>
            <a:spAutoFit/>
          </a:bodyPr>
          <a:p>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据调查发现，在迪斯尼乐园，平均每天大约有</a:t>
            </a:r>
            <a:r>
              <a:rPr lang="en-US" altLang="zh-CN" sz="2000">
                <a:solidFill>
                  <a:srgbClr val="FF00FF"/>
                </a:solidFill>
                <a:latin typeface="Arial" panose="020B0604020202020204" pitchFamily="34" charset="0"/>
              </a:rPr>
              <a:t>2</a:t>
            </a:r>
            <a:r>
              <a:rPr lang="zh-CN" altLang="en-US" sz="2000" dirty="0">
                <a:solidFill>
                  <a:srgbClr val="FF00FF"/>
                </a:solidFill>
                <a:latin typeface="Arial" panose="020B0604020202020204" pitchFamily="34" charset="0"/>
              </a:rPr>
              <a:t>万游</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人将车钥匙反锁在车里。于是公司雇佣了大量的巡游员，</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专门在公园的停车场帮助那些将钥匙锁在车里的家庭打</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开车门，这一切无需给锁匠打电话，无需等候，也不用</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付费。公司的服务极其注重“晃动的灯影”这样的细节。</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所谓“晃动的灯影”，实际是迪斯尼公司企业文化的一部</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分。它源自该公司一部动画片。片中有个人物不小心碰</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到了灯，使得灯影也跟着晃动。这一精心设计，只有少</a:t>
            </a:r>
            <a:endParaRPr lang="zh-CN" altLang="en-US" sz="2000" dirty="0">
              <a:solidFill>
                <a:srgbClr val="FF00FF"/>
              </a:solidFill>
              <a:latin typeface="Arial" panose="020B0604020202020204" pitchFamily="34" charset="0"/>
            </a:endParaRPr>
          </a:p>
          <a:p>
            <a:r>
              <a:rPr lang="zh-CN" altLang="en-US" sz="2000" dirty="0">
                <a:solidFill>
                  <a:srgbClr val="FF00FF"/>
                </a:solidFill>
                <a:latin typeface="Arial" panose="020B0604020202020204" pitchFamily="34" charset="0"/>
              </a:rPr>
              <a:t>数电影行家才会注意到。但是，无论是否有人注意到，这都反映出迪斯尼公司的经营理念。</a:t>
            </a:r>
            <a:endParaRPr lang="zh-CN" altLang="en-US" sz="2000" dirty="0">
              <a:solidFill>
                <a:srgbClr val="FF00FF"/>
              </a:solidFill>
              <a:latin typeface="Arial" panose="020B0604020202020204" pitchFamily="34" charset="0"/>
            </a:endParaRPr>
          </a:p>
          <a:p>
            <a:pPr>
              <a:spcBef>
                <a:spcPct val="50000"/>
              </a:spcBef>
            </a:pPr>
            <a:endParaRPr lang="zh-CN" altLang="en-US" dirty="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3554" name="矩形 23553"/>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23557" name="文本框 23556"/>
          <p:cNvSpPr txBox="1"/>
          <p:nvPr/>
        </p:nvSpPr>
        <p:spPr>
          <a:xfrm>
            <a:off x="539750" y="692150"/>
            <a:ext cx="6337300" cy="4624388"/>
          </a:xfrm>
          <a:prstGeom prst="rect">
            <a:avLst/>
          </a:prstGeom>
          <a:noFill/>
          <a:ln w="9525">
            <a:noFill/>
          </a:ln>
        </p:spPr>
        <p:txBody>
          <a:bodyPr>
            <a:spAutoFit/>
          </a:bodyPr>
          <a:p>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迪斯尼虽然被称为娱乐帝国，但是在从大处着眼的</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同时，不忘从细节入手。在迪斯尼乐园里，售货员的目</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光必须与顾客的目光处于同一水平线上。如果客人是儿</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童，售货员还必须面带微笑地蹲下去，眼睛跟眼睛要保</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持一个高度，不要让儿童抬头和员工讲话，耍微笑地把</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商品递到儿童手里。</a:t>
            </a:r>
            <a:endParaRPr lang="zh-CN" altLang="en-US" dirty="0">
              <a:solidFill>
                <a:srgbClr val="FF00FF"/>
              </a:solidFill>
              <a:latin typeface="Arial" panose="020B0604020202020204" pitchFamily="34" charset="0"/>
            </a:endParaRPr>
          </a:p>
          <a:p>
            <a:endParaRPr lang="zh-CN" altLang="en-US" dirty="0">
              <a:solidFill>
                <a:srgbClr val="FF00FF"/>
              </a:solidFill>
              <a:latin typeface="Arial" panose="020B0604020202020204" pitchFamily="34" charset="0"/>
            </a:endParaRPr>
          </a:p>
          <a:p>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为了给游客提供一个干净、整洁的环境，乐园中禁</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止售卖口香糖，就连花生也只卖无壳的。园中设有专人</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巡视，看到有人随地乱扔脏东西，就马上把它捡起来，并</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会劝说扔东西的人下次不要这样做。迪斯尼以人性化、精</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细化的服务，满足游客的各种需求，哪怕是最细微的地</a:t>
            </a:r>
            <a:endParaRPr lang="zh-CN" altLang="en-US" dirty="0">
              <a:solidFill>
                <a:srgbClr val="FF00FF"/>
              </a:solidFill>
              <a:latin typeface="Arial" panose="020B0604020202020204" pitchFamily="34" charset="0"/>
            </a:endParaRPr>
          </a:p>
          <a:p>
            <a:r>
              <a:rPr lang="zh-CN" altLang="en-US" dirty="0">
                <a:solidFill>
                  <a:srgbClr val="FF00FF"/>
                </a:solidFill>
                <a:latin typeface="Arial" panose="020B0604020202020204" pitchFamily="34" charset="0"/>
              </a:rPr>
              <a:t>方，也一丝不苟，从而赢得了回头客。</a:t>
            </a:r>
            <a:endParaRPr lang="zh-CN" altLang="en-US" dirty="0">
              <a:solidFill>
                <a:srgbClr val="FF00FF"/>
              </a:solidFill>
              <a:latin typeface="Arial" panose="020B0604020202020204" pitchFamily="34" charset="0"/>
            </a:endParaRPr>
          </a:p>
          <a:p>
            <a:pPr>
              <a:spcBef>
                <a:spcPct val="50000"/>
              </a:spcBef>
            </a:pPr>
            <a:endParaRPr lang="zh-CN" altLang="en-US" dirty="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0" name="矩形 22529"/>
          <p:cNvSpPr/>
          <p:nvPr/>
        </p:nvSpPr>
        <p:spPr>
          <a:xfrm>
            <a:off x="395288" y="549275"/>
            <a:ext cx="6551612" cy="5472113"/>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22532" name="文本占位符 22531"/>
          <p:cNvSpPr>
            <a:spLocks noGrp="1" noRot="1"/>
          </p:cNvSpPr>
          <p:nvPr>
            <p:ph type="body" idx="1"/>
          </p:nvPr>
        </p:nvSpPr>
        <p:spPr>
          <a:xfrm>
            <a:off x="395288" y="692150"/>
            <a:ext cx="6430962" cy="5435600"/>
          </a:xfrm>
          <a:ln/>
        </p:spPr>
        <p:txBody>
          <a:bodyPr/>
          <a:p>
            <a:pPr>
              <a:lnSpc>
                <a:spcPct val="90000"/>
              </a:lnSpc>
            </a:pPr>
            <a:r>
              <a:rPr lang="zh-CN" altLang="en-US" sz="2400" dirty="0">
                <a:solidFill>
                  <a:srgbClr val="FF6600"/>
                </a:solidFill>
              </a:rPr>
              <a:t>世界娱乐服务大王迪士尼早已深谙服务创新之道。从最初的米老鼠到唐老鸭、小飞侠，再到阿拉丁、狮子王，迪士尼为我们塑造了一个个银幕上各具特点的动画形象；从最初的动画制作到音像、图书、玩具等衍生品生产，再到在大众网络传媒上播出并制作各类电视节目，迪士尼在百年经营中成功构建了一个完整的服务产业链。正如迪士尼首席行政官迈克尔</a:t>
            </a:r>
            <a:r>
              <a:rPr lang="en-US" altLang="zh-CN" sz="2400">
                <a:solidFill>
                  <a:srgbClr val="FF6600"/>
                </a:solidFill>
                <a:latin typeface="Arial" panose="020B0604020202020204" pitchFamily="34" charset="0"/>
              </a:rPr>
              <a:t>·</a:t>
            </a:r>
            <a:r>
              <a:rPr lang="zh-CN" altLang="en-US" sz="2400" dirty="0">
                <a:solidFill>
                  <a:srgbClr val="FF6600"/>
                </a:solidFill>
              </a:rPr>
              <a:t>埃斯纳所说：“创造性思维为公司成长提供了所需的燃料，对新思维的执著追求是成功的金钥匙。”迪士尼将服务创新的理念融入企业每一个决策、每一步运营之中，深度剖析迪士尼的服务创新之路可以为我国众多服务型企业指明方向、提供方法，并让它们逐渐步入依靠创新维持企业生命力的健康发展轨道</a:t>
            </a:r>
            <a:endParaRPr lang="zh-CN" altLang="en-US" sz="2400" dirty="0">
              <a:solidFill>
                <a:srgbClr val="FF66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6626" name="矩形 26625"/>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Arial" panose="020B0604020202020204" pitchFamily="34" charset="0"/>
            </a:endParaRPr>
          </a:p>
        </p:txBody>
      </p:sp>
      <p:sp>
        <p:nvSpPr>
          <p:cNvPr id="26627" name="矩形 26626"/>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26629" name="文本框 26628"/>
          <p:cNvSpPr txBox="1"/>
          <p:nvPr/>
        </p:nvSpPr>
        <p:spPr>
          <a:xfrm>
            <a:off x="900113" y="2636838"/>
            <a:ext cx="5759450" cy="1311275"/>
          </a:xfrm>
          <a:prstGeom prst="rect">
            <a:avLst/>
          </a:prstGeom>
          <a:noFill/>
          <a:ln w="9525">
            <a:noFill/>
          </a:ln>
        </p:spPr>
        <p:txBody>
          <a:bodyPr>
            <a:spAutoFit/>
          </a:bodyPr>
          <a:p>
            <a:pPr>
              <a:spcBef>
                <a:spcPct val="50000"/>
              </a:spcBef>
            </a:pPr>
            <a:r>
              <a:rPr lang="zh-CN" altLang="en-US" sz="8000" dirty="0">
                <a:solidFill>
                  <a:srgbClr val="FF00FF"/>
                </a:solidFill>
                <a:latin typeface="Arial" panose="020B0604020202020204" pitchFamily="34" charset="0"/>
                <a:ea typeface="华文行楷" pitchFamily="2" charset="-122"/>
              </a:rPr>
              <a:t>谢谢欣赏</a:t>
            </a:r>
            <a:endParaRPr lang="zh-CN" altLang="en-US" sz="8000" dirty="0">
              <a:solidFill>
                <a:srgbClr val="FF00FF"/>
              </a:solidFill>
              <a:latin typeface="Arial" panose="020B0604020202020204" pitchFamily="34" charset="0"/>
              <a:ea typeface="华文行楷"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146" name="文本框 6145"/>
          <p:cNvSpPr txBox="1"/>
          <p:nvPr/>
        </p:nvSpPr>
        <p:spPr>
          <a:xfrm>
            <a:off x="107950" y="333375"/>
            <a:ext cx="1708150" cy="1006475"/>
          </a:xfrm>
          <a:prstGeom prst="rect">
            <a:avLst/>
          </a:prstGeom>
          <a:noFill/>
          <a:ln w="9525">
            <a:noFill/>
          </a:ln>
        </p:spPr>
        <p:txBody>
          <a:bodyPr wrap="none" anchor="t" anchorCtr="0">
            <a:spAutoFit/>
          </a:bodyPr>
          <a:p>
            <a:r>
              <a:rPr lang="zh-CN" altLang="en-US" sz="6000" b="1">
                <a:solidFill>
                  <a:srgbClr val="A50021"/>
                </a:solidFill>
                <a:latin typeface="Arial" panose="020B0604020202020204" pitchFamily="34" charset="0"/>
                <a:ea typeface="华文行楷" pitchFamily="2" charset="-122"/>
              </a:rPr>
              <a:t>目录</a:t>
            </a:r>
            <a:endParaRPr lang="zh-CN" altLang="en-US" sz="6000" b="1">
              <a:solidFill>
                <a:srgbClr val="A50021"/>
              </a:solidFill>
              <a:latin typeface="Arial" panose="020B0604020202020204" pitchFamily="34" charset="0"/>
              <a:ea typeface="华文行楷" pitchFamily="2" charset="-122"/>
            </a:endParaRPr>
          </a:p>
        </p:txBody>
      </p:sp>
      <p:sp>
        <p:nvSpPr>
          <p:cNvPr id="6147" name="文本框 6146"/>
          <p:cNvSpPr txBox="1"/>
          <p:nvPr/>
        </p:nvSpPr>
        <p:spPr>
          <a:xfrm>
            <a:off x="4932363" y="1214438"/>
            <a:ext cx="4211637" cy="2227262"/>
          </a:xfrm>
          <a:prstGeom prst="rect">
            <a:avLst/>
          </a:prstGeom>
          <a:noFill/>
          <a:ln w="9525">
            <a:noFill/>
          </a:ln>
        </p:spPr>
        <p:txBody>
          <a:bodyPr>
            <a:spAutoFit/>
          </a:bodyPr>
          <a:p>
            <a:endParaRPr lang="zh-CN" altLang="en-US" sz="2800" b="1">
              <a:solidFill>
                <a:srgbClr val="993300"/>
              </a:solidFill>
              <a:latin typeface="华文新魏" pitchFamily="2" charset="-122"/>
              <a:ea typeface="华文新魏" pitchFamily="2" charset="-122"/>
            </a:endParaRPr>
          </a:p>
          <a:p>
            <a:r>
              <a:rPr lang="zh-CN" altLang="en-US" sz="2800" b="1" dirty="0">
                <a:solidFill>
                  <a:srgbClr val="993300"/>
                </a:solidFill>
                <a:latin typeface="华文新魏" pitchFamily="2" charset="-122"/>
                <a:ea typeface="华文新魏" pitchFamily="2" charset="-122"/>
              </a:rPr>
              <a:t>一、迪士尼乐园简介</a:t>
            </a:r>
            <a:endParaRPr lang="zh-CN" altLang="en-US" sz="2800" b="1">
              <a:solidFill>
                <a:srgbClr val="993300"/>
              </a:solidFill>
              <a:latin typeface="华文新魏" pitchFamily="2" charset="-122"/>
              <a:ea typeface="华文新魏" pitchFamily="2" charset="-122"/>
            </a:endParaRPr>
          </a:p>
          <a:p>
            <a:r>
              <a:rPr lang="zh-CN" altLang="en-US" sz="2800" b="1">
                <a:solidFill>
                  <a:srgbClr val="993300"/>
                </a:solidFill>
                <a:latin typeface="华文新魏" pitchFamily="2" charset="-122"/>
                <a:ea typeface="华文新魏" pitchFamily="2" charset="-122"/>
              </a:rPr>
              <a:t>    </a:t>
            </a:r>
            <a:endParaRPr lang="zh-CN" altLang="en-US" sz="2800" b="1">
              <a:solidFill>
                <a:srgbClr val="993300"/>
              </a:solidFill>
              <a:latin typeface="华文新魏" pitchFamily="2" charset="-122"/>
              <a:ea typeface="华文新魏" pitchFamily="2" charset="-122"/>
            </a:endParaRPr>
          </a:p>
          <a:p>
            <a:r>
              <a:rPr lang="zh-CN" altLang="en-US" sz="2800" b="1">
                <a:solidFill>
                  <a:srgbClr val="993300"/>
                </a:solidFill>
                <a:latin typeface="华文新魏" pitchFamily="2" charset="-122"/>
                <a:ea typeface="华文新魏" pitchFamily="2" charset="-122"/>
              </a:rPr>
              <a:t>    </a:t>
            </a:r>
            <a:endParaRPr lang="zh-CN" altLang="en-US" sz="2800" b="1">
              <a:solidFill>
                <a:srgbClr val="993300"/>
              </a:solidFill>
              <a:latin typeface="华文新魏" pitchFamily="2" charset="-122"/>
              <a:ea typeface="华文新魏" pitchFamily="2" charset="-122"/>
            </a:endParaRPr>
          </a:p>
          <a:p>
            <a:r>
              <a:rPr lang="zh-CN" altLang="en-US" sz="2800" b="1">
                <a:solidFill>
                  <a:srgbClr val="993300"/>
                </a:solidFill>
                <a:latin typeface="华文新魏" pitchFamily="2" charset="-122"/>
                <a:ea typeface="华文新魏" pitchFamily="2" charset="-122"/>
              </a:rPr>
              <a:t>二</a:t>
            </a:r>
            <a:r>
              <a:rPr lang="zh-CN" altLang="en-US" sz="2800" b="1" dirty="0">
                <a:solidFill>
                  <a:srgbClr val="993300"/>
                </a:solidFill>
                <a:latin typeface="华文新魏" pitchFamily="2" charset="-122"/>
                <a:ea typeface="华文新魏" pitchFamily="2" charset="-122"/>
              </a:rPr>
              <a:t>、游乐园服务简介</a:t>
            </a:r>
            <a:endParaRPr lang="zh-CN" altLang="en-US" sz="2800" b="1">
              <a:solidFill>
                <a:srgbClr val="993300"/>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xEl>
                                              <p:charRg st="1" end="11"/>
                                            </p:txEl>
                                          </p:spTgt>
                                        </p:tgtEl>
                                        <p:attrNameLst>
                                          <p:attrName>style.visibility</p:attrName>
                                        </p:attrNameLst>
                                      </p:cBhvr>
                                      <p:to>
                                        <p:strVal val="visible"/>
                                      </p:to>
                                    </p:set>
                                    <p:animEffect transition="in" filter="wipe(down)">
                                      <p:cBhvr>
                                        <p:cTn id="7" dur="500"/>
                                        <p:tgtEl>
                                          <p:spTgt spid="6147">
                                            <p:txEl>
                                              <p:charRg st="1" end="1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147">
                                            <p:txEl>
                                              <p:charRg st="21" end="31"/>
                                            </p:txEl>
                                          </p:spTgt>
                                        </p:tgtEl>
                                        <p:attrNameLst>
                                          <p:attrName>style.visibility</p:attrName>
                                        </p:attrNameLst>
                                      </p:cBhvr>
                                      <p:to>
                                        <p:strVal val="visible"/>
                                      </p:to>
                                    </p:set>
                                    <p:animEffect transition="in" filter="wipe(down)">
                                      <p:cBhvr>
                                        <p:cTn id="11" dur="500"/>
                                        <p:tgtEl>
                                          <p:spTgt spid="6147">
                                            <p:txEl>
                                              <p:charRg st="21" end="3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6147">
                                            <p:txEl>
                                              <p:charRg st="11" end="16"/>
                                            </p:txEl>
                                          </p:spTgt>
                                        </p:tgtEl>
                                        <p:attrNameLst>
                                          <p:attrName>style.visibility</p:attrName>
                                        </p:attrNameLst>
                                      </p:cBhvr>
                                      <p:to>
                                        <p:strVal val="visible"/>
                                      </p:to>
                                    </p:set>
                                    <p:animEffect transition="in" filter="checkerboard(across)">
                                      <p:cBhvr>
                                        <p:cTn id="16" dur="500"/>
                                        <p:tgtEl>
                                          <p:spTgt spid="6147">
                                            <p:txEl>
                                              <p:charRg st="11"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6147">
                                            <p:txEl>
                                              <p:charRg st="16" end="21"/>
                                            </p:txEl>
                                          </p:spTgt>
                                        </p:tgtEl>
                                        <p:attrNameLst>
                                          <p:attrName>style.visibility</p:attrName>
                                        </p:attrNameLst>
                                      </p:cBhvr>
                                      <p:to>
                                        <p:strVal val="visible"/>
                                      </p:to>
                                    </p:set>
                                    <p:animEffect transition="in" filter="checkerboard(across)">
                                      <p:cBhvr>
                                        <p:cTn id="21" dur="500"/>
                                        <p:tgtEl>
                                          <p:spTgt spid="6147">
                                            <p:txEl>
                                              <p:charRg st="16"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7170" name="矩形 7169"/>
          <p:cNvSpPr/>
          <p:nvPr/>
        </p:nvSpPr>
        <p:spPr>
          <a:xfrm>
            <a:off x="468313" y="549275"/>
            <a:ext cx="6551612" cy="5616575"/>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7171" name="标题 7170"/>
          <p:cNvSpPr>
            <a:spLocks noGrp="1" noRot="1"/>
          </p:cNvSpPr>
          <p:nvPr>
            <p:ph type="title"/>
          </p:nvPr>
        </p:nvSpPr>
        <p:spPr>
          <a:xfrm>
            <a:off x="611188" y="476250"/>
            <a:ext cx="6718300" cy="1143000"/>
          </a:xfrm>
          <a:ln/>
        </p:spPr>
        <p:txBody>
          <a:bodyPr anchor="ctr" anchorCtr="0"/>
          <a:p>
            <a:pPr algn="l"/>
            <a:r>
              <a:rPr lang="zh-CN" altLang="en-US" sz="3200" b="1" dirty="0">
                <a:solidFill>
                  <a:schemeClr val="bg1"/>
                </a:solidFill>
              </a:rPr>
              <a:t>简介：</a:t>
            </a:r>
            <a:endParaRPr lang="zh-CN" altLang="en-US" sz="3200" b="1">
              <a:solidFill>
                <a:schemeClr val="bg1"/>
              </a:solidFill>
            </a:endParaRPr>
          </a:p>
        </p:txBody>
      </p:sp>
      <p:sp>
        <p:nvSpPr>
          <p:cNvPr id="7172" name="文本占位符 7171"/>
          <p:cNvSpPr>
            <a:spLocks noGrp="1" noRot="1"/>
          </p:cNvSpPr>
          <p:nvPr>
            <p:ph type="body" idx="1"/>
          </p:nvPr>
        </p:nvSpPr>
        <p:spPr>
          <a:xfrm>
            <a:off x="179388" y="1341438"/>
            <a:ext cx="6791325" cy="4498975"/>
          </a:xfrm>
          <a:ln/>
        </p:spPr>
        <p:txBody>
          <a:bodyPr/>
          <a:p>
            <a:pPr>
              <a:lnSpc>
                <a:spcPct val="90000"/>
              </a:lnSpc>
              <a:buNone/>
            </a:pPr>
            <a:r>
              <a:rPr lang="zh-CN" altLang="en-US" sz="1800" b="1" dirty="0"/>
              <a:t>            </a:t>
            </a:r>
            <a:endParaRPr lang="zh-CN" altLang="en-US" sz="1800" b="1" dirty="0"/>
          </a:p>
          <a:p>
            <a:pPr>
              <a:lnSpc>
                <a:spcPct val="90000"/>
              </a:lnSpc>
              <a:buNone/>
            </a:pPr>
            <a:r>
              <a:rPr lang="zh-CN" altLang="en-US" sz="1800" b="1" dirty="0"/>
              <a:t>            </a:t>
            </a:r>
            <a:r>
              <a:rPr lang="zh-CN" altLang="en-US" sz="1800" b="1" dirty="0">
                <a:solidFill>
                  <a:srgbClr val="FF9933"/>
                </a:solidFill>
              </a:rPr>
              <a:t>迪士尼乐园于</a:t>
            </a:r>
            <a:r>
              <a:rPr lang="en-US" altLang="zh-CN" sz="1800" b="1">
                <a:solidFill>
                  <a:srgbClr val="FF9933"/>
                </a:solidFill>
              </a:rPr>
              <a:t>1955</a:t>
            </a:r>
            <a:r>
              <a:rPr lang="zh-CN" altLang="en-US" sz="1800" b="1" dirty="0">
                <a:solidFill>
                  <a:srgbClr val="FF9933"/>
                </a:solidFill>
              </a:rPr>
              <a:t>年开幕，此后，在美国和海外又陆续开了</a:t>
            </a:r>
            <a:r>
              <a:rPr lang="en-US" altLang="zh-CN" sz="1800" b="1">
                <a:solidFill>
                  <a:srgbClr val="FF9933"/>
                </a:solidFill>
              </a:rPr>
              <a:t>5</a:t>
            </a:r>
            <a:r>
              <a:rPr lang="zh-CN" altLang="en-US" sz="1800" b="1" dirty="0">
                <a:solidFill>
                  <a:srgbClr val="FF9933"/>
                </a:solidFill>
              </a:rPr>
              <a:t>家，分布在</a:t>
            </a:r>
            <a:r>
              <a:rPr lang="en-US" altLang="zh-CN" sz="1800" b="1">
                <a:solidFill>
                  <a:srgbClr val="FF9933"/>
                </a:solidFill>
              </a:rPr>
              <a:t>4</a:t>
            </a:r>
            <a:r>
              <a:rPr lang="zh-CN" altLang="en-US" sz="1800" b="1" dirty="0">
                <a:solidFill>
                  <a:srgbClr val="FF9933"/>
                </a:solidFill>
              </a:rPr>
              <a:t>个国家和地区的迪士尼主题公园。</a:t>
            </a:r>
            <a:r>
              <a:rPr lang="en-US" altLang="zh-CN" sz="1800" b="1">
                <a:solidFill>
                  <a:srgbClr val="FF9933"/>
                </a:solidFill>
              </a:rPr>
              <a:t>2005</a:t>
            </a:r>
            <a:r>
              <a:rPr lang="zh-CN" altLang="en-US" sz="1800" b="1" dirty="0">
                <a:solidFill>
                  <a:srgbClr val="FF9933"/>
                </a:solidFill>
              </a:rPr>
              <a:t>年</a:t>
            </a:r>
            <a:r>
              <a:rPr lang="en-US" altLang="zh-CN" sz="1800" b="1">
                <a:solidFill>
                  <a:srgbClr val="FF9933"/>
                </a:solidFill>
              </a:rPr>
              <a:t>9</a:t>
            </a:r>
            <a:r>
              <a:rPr lang="zh-CN" altLang="en-US" sz="1800" b="1" dirty="0">
                <a:solidFill>
                  <a:srgbClr val="FF9933"/>
                </a:solidFill>
              </a:rPr>
              <a:t>月</a:t>
            </a:r>
            <a:r>
              <a:rPr lang="en-US" altLang="zh-CN" sz="1800" b="1">
                <a:solidFill>
                  <a:srgbClr val="FF9933"/>
                </a:solidFill>
              </a:rPr>
              <a:t>12</a:t>
            </a:r>
            <a:r>
              <a:rPr lang="zh-CN" altLang="en-US" sz="1800" b="1" dirty="0">
                <a:solidFill>
                  <a:srgbClr val="FF9933"/>
                </a:solidFill>
              </a:rPr>
              <a:t>日，香港迪士尼乐园成为中国第一座迪士尼主题公园。截止</a:t>
            </a:r>
            <a:r>
              <a:rPr lang="en-US" altLang="zh-CN" sz="1800" b="1">
                <a:solidFill>
                  <a:srgbClr val="FF9933"/>
                </a:solidFill>
              </a:rPr>
              <a:t>2010</a:t>
            </a:r>
            <a:r>
              <a:rPr lang="zh-CN" altLang="en-US" sz="1800" b="1" dirty="0">
                <a:solidFill>
                  <a:srgbClr val="FF9933"/>
                </a:solidFill>
              </a:rPr>
              <a:t>年</a:t>
            </a:r>
            <a:r>
              <a:rPr lang="en-US" altLang="zh-CN" sz="1800" b="1">
                <a:solidFill>
                  <a:srgbClr val="FF9933"/>
                </a:solidFill>
              </a:rPr>
              <a:t>3</a:t>
            </a:r>
            <a:r>
              <a:rPr lang="zh-CN" altLang="en-US" sz="1800" b="1" dirty="0">
                <a:solidFill>
                  <a:srgbClr val="FF9933"/>
                </a:solidFill>
              </a:rPr>
              <a:t>月，美国加利福尼亚州、佛罗里达州，法国巴黎，日本东京和香港</a:t>
            </a:r>
            <a:r>
              <a:rPr lang="en-US" altLang="zh-CN" sz="1800" b="1">
                <a:solidFill>
                  <a:srgbClr val="FF9933"/>
                </a:solidFill>
              </a:rPr>
              <a:t>5</a:t>
            </a:r>
            <a:r>
              <a:rPr lang="zh-CN" altLang="en-US" sz="1800" b="1" dirty="0">
                <a:solidFill>
                  <a:srgbClr val="FF9933"/>
                </a:solidFill>
              </a:rPr>
              <a:t>处地方建有迪士尼乐园。另有上海迪士尼乐园处于待建中。</a:t>
            </a:r>
            <a:endParaRPr lang="zh-CN" altLang="en-US" sz="1800" b="1" dirty="0">
              <a:solidFill>
                <a:srgbClr val="FF9933"/>
              </a:solidFill>
            </a:endParaRPr>
          </a:p>
          <a:p>
            <a:pPr>
              <a:lnSpc>
                <a:spcPct val="90000"/>
              </a:lnSpc>
              <a:buNone/>
            </a:pPr>
            <a:r>
              <a:rPr lang="zh-CN" altLang="en-US" sz="1800" b="1" dirty="0">
                <a:solidFill>
                  <a:srgbClr val="FF9933"/>
                </a:solidFill>
              </a:rPr>
              <a:t>      </a:t>
            </a:r>
            <a:endParaRPr lang="zh-CN" altLang="en-US" sz="1800" b="1" dirty="0">
              <a:solidFill>
                <a:srgbClr val="FF9933"/>
              </a:solidFill>
            </a:endParaRPr>
          </a:p>
          <a:p>
            <a:pPr>
              <a:lnSpc>
                <a:spcPct val="90000"/>
              </a:lnSpc>
              <a:buNone/>
            </a:pPr>
            <a:r>
              <a:rPr lang="zh-CN" altLang="en-US" sz="1800" b="1" dirty="0">
                <a:solidFill>
                  <a:srgbClr val="FF9933"/>
                </a:solidFill>
              </a:rPr>
              <a:t>           在五大乐园中，位于美国佛罗里达州奥兰多的迪士尼面积最大，有</a:t>
            </a:r>
            <a:r>
              <a:rPr lang="en-US" altLang="zh-CN" sz="1800" b="1">
                <a:solidFill>
                  <a:srgbClr val="FF9933"/>
                </a:solidFill>
              </a:rPr>
              <a:t>12228</a:t>
            </a:r>
            <a:r>
              <a:rPr lang="zh-CN" altLang="en-US" sz="1800" b="1" dirty="0">
                <a:solidFill>
                  <a:srgbClr val="FF9933"/>
                </a:solidFill>
              </a:rPr>
              <a:t>公顷，香港迪士尼乐园最小，占地</a:t>
            </a:r>
            <a:r>
              <a:rPr lang="en-US" altLang="zh-CN" sz="1800" b="1">
                <a:solidFill>
                  <a:srgbClr val="FF9933"/>
                </a:solidFill>
              </a:rPr>
              <a:t>126</a:t>
            </a:r>
            <a:r>
              <a:rPr lang="zh-CN" altLang="en-US" sz="1800" b="1" dirty="0">
                <a:solidFill>
                  <a:srgbClr val="FF9933"/>
                </a:solidFill>
              </a:rPr>
              <a:t>公顷。</a:t>
            </a:r>
            <a:endParaRPr lang="zh-CN" altLang="en-US" sz="1800" b="1" dirty="0">
              <a:solidFill>
                <a:srgbClr val="FF9933"/>
              </a:solidFill>
            </a:endParaRPr>
          </a:p>
          <a:p>
            <a:pPr>
              <a:lnSpc>
                <a:spcPct val="90000"/>
              </a:lnSpc>
              <a:buNone/>
            </a:pPr>
            <a:r>
              <a:rPr lang="zh-CN" altLang="en-US" sz="1800" b="1" dirty="0">
                <a:solidFill>
                  <a:srgbClr val="FF9933"/>
                </a:solidFill>
              </a:rPr>
              <a:t>     美国佛州的奥兰多最大，分“动物王国”、“魔幻影城”、“科幻天地”和“梦幻 世界”</a:t>
            </a:r>
            <a:r>
              <a:rPr lang="en-US" altLang="zh-CN" sz="1800" b="1">
                <a:solidFill>
                  <a:srgbClr val="FF9933"/>
                </a:solidFill>
              </a:rPr>
              <a:t>4</a:t>
            </a:r>
            <a:r>
              <a:rPr lang="zh-CN" altLang="en-US" sz="1800" b="1" dirty="0">
                <a:solidFill>
                  <a:srgbClr val="FF9933"/>
                </a:solidFill>
              </a:rPr>
              <a:t>个主题乐园。</a:t>
            </a:r>
            <a:endParaRPr lang="zh-CN" altLang="en-US" sz="1800" b="1" dirty="0">
              <a:solidFill>
                <a:srgbClr val="FF9933"/>
              </a:solidFill>
            </a:endParaRPr>
          </a:p>
          <a:p>
            <a:pPr>
              <a:lnSpc>
                <a:spcPct val="90000"/>
              </a:lnSpc>
              <a:buNone/>
            </a:pPr>
            <a:endParaRPr lang="zh-CN" altLang="en-US" sz="1800" b="1">
              <a:solidFill>
                <a:srgbClr val="FF99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cBhvr>
                                        <p:cTn id="6" dur="250" accel="50000" decel="50000" autoRev="1" fill="hold">
                                          <p:stCondLst>
                                            <p:cond delay="0"/>
                                          </p:stCondLst>
                                        </p:cTn>
                                        <p:tgtEl>
                                          <p:spTgt spid="7171"/>
                                        </p:tgtEl>
                                        <p:attrNameLst>
                                          <p:attrName>ppt_x</p:attrName>
                                          <p:attrName>ppt_y</p:attrName>
                                        </p:attrNameLst>
                                      </p:cBhvr>
                                    </p:animMotion>
                                    <p:animRot by="1500000">
                                      <p:cBhvr>
                                        <p:cTn id="7" dur="125" fill="hold">
                                          <p:stCondLst>
                                            <p:cond delay="0"/>
                                          </p:stCondLst>
                                        </p:cTn>
                                        <p:tgtEl>
                                          <p:spTgt spid="7171"/>
                                        </p:tgtEl>
                                        <p:attrNameLst>
                                          <p:attrName>r</p:attrName>
                                        </p:attrNameLst>
                                      </p:cBhvr>
                                    </p:animRot>
                                    <p:animRot by="-1499940">
                                      <p:cBhvr>
                                        <p:cTn id="8" dur="125" fill="hold">
                                          <p:stCondLst>
                                            <p:cond delay="125"/>
                                          </p:stCondLst>
                                        </p:cTn>
                                        <p:tgtEl>
                                          <p:spTgt spid="7171"/>
                                        </p:tgtEl>
                                        <p:attrNameLst>
                                          <p:attrName>r</p:attrName>
                                        </p:attrNameLst>
                                      </p:cBhvr>
                                    </p:animRot>
                                    <p:animRot by="-1499940">
                                      <p:cBhvr>
                                        <p:cTn id="9" dur="125" fill="hold">
                                          <p:stCondLst>
                                            <p:cond delay="250"/>
                                          </p:stCondLst>
                                        </p:cTn>
                                        <p:tgtEl>
                                          <p:spTgt spid="7171"/>
                                        </p:tgtEl>
                                        <p:attrNameLst>
                                          <p:attrName>r</p:attrName>
                                        </p:attrNameLst>
                                      </p:cBhvr>
                                    </p:animRot>
                                    <p:animRot by="1500000">
                                      <p:cBhvr>
                                        <p:cTn id="10" dur="125" fill="hold">
                                          <p:stCondLst>
                                            <p:cond delay="375"/>
                                          </p:stCondLst>
                                        </p:cTn>
                                        <p:tgtEl>
                                          <p:spTgt spid="717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172">
                                            <p:txEl>
                                              <p:charRg st="0" end="13"/>
                                            </p:txEl>
                                          </p:spTgt>
                                        </p:tgtEl>
                                        <p:attrNameLst>
                                          <p:attrName>style.visibility</p:attrName>
                                        </p:attrNameLst>
                                      </p:cBhvr>
                                      <p:to>
                                        <p:strVal val="visible"/>
                                      </p:to>
                                    </p:set>
                                    <p:animEffect transition="in" filter="blinds(horizontal)">
                                      <p:cBhvr>
                                        <p:cTn id="15" dur="500"/>
                                        <p:tgtEl>
                                          <p:spTgt spid="7172">
                                            <p:txEl>
                                              <p:charRg st="0" end="1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172">
                                            <p:txEl>
                                              <p:charRg st="13" end="173"/>
                                            </p:txEl>
                                          </p:spTgt>
                                        </p:tgtEl>
                                        <p:attrNameLst>
                                          <p:attrName>style.visibility</p:attrName>
                                        </p:attrNameLst>
                                      </p:cBhvr>
                                      <p:to>
                                        <p:strVal val="visible"/>
                                      </p:to>
                                    </p:set>
                                    <p:animEffect transition="in" filter="blinds(horizontal)">
                                      <p:cBhvr>
                                        <p:cTn id="20" dur="500"/>
                                        <p:tgtEl>
                                          <p:spTgt spid="7172">
                                            <p:txEl>
                                              <p:charRg st="13" end="17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172">
                                            <p:txEl>
                                              <p:charRg st="173" end="180"/>
                                            </p:txEl>
                                          </p:spTgt>
                                        </p:tgtEl>
                                        <p:attrNameLst>
                                          <p:attrName>style.visibility</p:attrName>
                                        </p:attrNameLst>
                                      </p:cBhvr>
                                      <p:to>
                                        <p:strVal val="visible"/>
                                      </p:to>
                                    </p:set>
                                    <p:animEffect transition="in" filter="blinds(horizontal)">
                                      <p:cBhvr>
                                        <p:cTn id="25" dur="500"/>
                                        <p:tgtEl>
                                          <p:spTgt spid="7172">
                                            <p:txEl>
                                              <p:charRg st="173" end="18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172">
                                            <p:txEl>
                                              <p:charRg st="180" end="247"/>
                                            </p:txEl>
                                          </p:spTgt>
                                        </p:tgtEl>
                                        <p:attrNameLst>
                                          <p:attrName>style.visibility</p:attrName>
                                        </p:attrNameLst>
                                      </p:cBhvr>
                                      <p:to>
                                        <p:strVal val="visible"/>
                                      </p:to>
                                    </p:set>
                                    <p:animEffect transition="in" filter="blinds(horizontal)">
                                      <p:cBhvr>
                                        <p:cTn id="30" dur="500"/>
                                        <p:tgtEl>
                                          <p:spTgt spid="7172">
                                            <p:txEl>
                                              <p:charRg st="180" end="24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172">
                                            <p:txEl>
                                              <p:charRg st="247" end="300"/>
                                            </p:txEl>
                                          </p:spTgt>
                                        </p:tgtEl>
                                        <p:attrNameLst>
                                          <p:attrName>style.visibility</p:attrName>
                                        </p:attrNameLst>
                                      </p:cBhvr>
                                      <p:to>
                                        <p:strVal val="visible"/>
                                      </p:to>
                                    </p:set>
                                    <p:animEffect transition="in" filter="blinds(horizontal)">
                                      <p:cBhvr>
                                        <p:cTn id="35" dur="500"/>
                                        <p:tgtEl>
                                          <p:spTgt spid="7172">
                                            <p:txEl>
                                              <p:charRg st="247" end="3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9218" name="矩形 9217"/>
          <p:cNvSpPr/>
          <p:nvPr/>
        </p:nvSpPr>
        <p:spPr>
          <a:xfrm>
            <a:off x="0" y="7316788"/>
            <a:ext cx="9144000" cy="6858000"/>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9220" name="矩形 9219"/>
          <p:cNvSpPr>
            <a:spLocks noRot="1"/>
          </p:cNvSpPr>
          <p:nvPr/>
        </p:nvSpPr>
        <p:spPr>
          <a:xfrm>
            <a:off x="301625" y="1600200"/>
            <a:ext cx="8540750" cy="449897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5pPr>
          </a:lstStyle>
          <a:p>
            <a:pPr lvl="0"/>
            <a:endParaRPr lang="zh-CN" altLang="en-US" dirty="0"/>
          </a:p>
        </p:txBody>
      </p:sp>
      <p:sp>
        <p:nvSpPr>
          <p:cNvPr id="9221" name="矩形 9220"/>
          <p:cNvSpPr>
            <a:spLocks noRot="1"/>
          </p:cNvSpPr>
          <p:nvPr/>
        </p:nvSpPr>
        <p:spPr>
          <a:xfrm>
            <a:off x="1403350" y="2276475"/>
            <a:ext cx="5327650" cy="24479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5pPr>
          </a:lstStyle>
          <a:p>
            <a:pPr lvl="0">
              <a:buNone/>
            </a:pPr>
            <a:r>
              <a:rPr lang="zh-CN" altLang="en-US" dirty="0">
                <a:solidFill>
                  <a:schemeClr val="bg1"/>
                </a:solidFill>
              </a:rPr>
              <a:t>   </a:t>
            </a:r>
            <a:endParaRPr lang="zh-CN" altLang="en-US" dirty="0">
              <a:solidFill>
                <a:schemeClr val="bg1"/>
              </a:solidFill>
            </a:endParaRPr>
          </a:p>
        </p:txBody>
      </p:sp>
      <p:sp>
        <p:nvSpPr>
          <p:cNvPr id="9224" name="文本框 9223"/>
          <p:cNvSpPr txBox="1"/>
          <p:nvPr/>
        </p:nvSpPr>
        <p:spPr>
          <a:xfrm>
            <a:off x="468313" y="692150"/>
            <a:ext cx="6551612" cy="4899025"/>
          </a:xfrm>
          <a:prstGeom prst="rect">
            <a:avLst/>
          </a:prstGeom>
          <a:noFill/>
          <a:ln w="9525">
            <a:noFill/>
          </a:ln>
        </p:spPr>
        <p:txBody>
          <a:bodyPr>
            <a:spAutoFit/>
          </a:bodyPr>
          <a:p>
            <a:r>
              <a:rPr lang="zh-CN" altLang="en-US" b="1" dirty="0">
                <a:solidFill>
                  <a:srgbClr val="FF9933"/>
                </a:solidFill>
                <a:latin typeface="Arial" panose="020B0604020202020204" pitchFamily="34" charset="0"/>
              </a:rPr>
              <a:t>     享誉全球的迪斯尼乐园自</a:t>
            </a:r>
            <a:r>
              <a:rPr lang="en-US" altLang="zh-CN" b="1">
                <a:solidFill>
                  <a:srgbClr val="FF9933"/>
                </a:solidFill>
                <a:latin typeface="Arial" panose="020B0604020202020204" pitchFamily="34" charset="0"/>
              </a:rPr>
              <a:t>1955</a:t>
            </a:r>
            <a:r>
              <a:rPr lang="zh-CN" altLang="en-US" b="1" dirty="0">
                <a:solidFill>
                  <a:srgbClr val="FF9933"/>
                </a:solidFill>
                <a:latin typeface="Arial" panose="020B0604020202020204" pitchFamily="34" charset="0"/>
              </a:rPr>
              <a:t>年</a:t>
            </a:r>
            <a:r>
              <a:rPr lang="en-US" altLang="zh-CN" b="1">
                <a:solidFill>
                  <a:srgbClr val="FF9933"/>
                </a:solidFill>
                <a:latin typeface="Arial" panose="020B0604020202020204" pitchFamily="34" charset="0"/>
              </a:rPr>
              <a:t>7</a:t>
            </a:r>
            <a:r>
              <a:rPr lang="zh-CN" altLang="en-US" b="1" dirty="0">
                <a:solidFill>
                  <a:srgbClr val="FF9933"/>
                </a:solidFill>
                <a:latin typeface="Arial" panose="020B0604020202020204" pitchFamily="34" charset="0"/>
              </a:rPr>
              <a:t>月</a:t>
            </a:r>
            <a:r>
              <a:rPr lang="en-US" altLang="zh-CN" b="1">
                <a:solidFill>
                  <a:srgbClr val="FF9933"/>
                </a:solidFill>
                <a:latin typeface="Arial" panose="020B0604020202020204" pitchFamily="34" charset="0"/>
              </a:rPr>
              <a:t>17</a:t>
            </a:r>
            <a:r>
              <a:rPr lang="zh-CN" altLang="en-US" b="1" dirty="0">
                <a:solidFill>
                  <a:srgbClr val="FF9933"/>
                </a:solidFill>
                <a:latin typeface="Arial" panose="020B0604020202020204" pitchFamily="34" charset="0"/>
              </a:rPr>
              <a:t>日开园以来，每年接待着数百万计慕名而来的游客。人们来到这里，仿佛到了童话般的世界。世界建筑荟萃，海底世界珍奇，三维立体电影，地震洪水模拟，高空坠落，探险者之路，民族歌舞，彩车游行，晚间灯火璀璨、礼花绽放，真是人间胜景，美不胜收。游客们惊讶不已，流连忘返。然而，人们更为称赞的是这里的服务质量，环境清新洁净，氛围高雅欢乐，员工热情友好。</a:t>
            </a:r>
            <a:endParaRPr lang="zh-CN" altLang="en-US" b="1" dirty="0">
              <a:solidFill>
                <a:srgbClr val="FF9933"/>
              </a:solidFill>
              <a:latin typeface="Arial" panose="020B0604020202020204" pitchFamily="34" charset="0"/>
            </a:endParaRPr>
          </a:p>
          <a:p>
            <a:r>
              <a:rPr lang="zh-CN" altLang="en-US" b="1" dirty="0">
                <a:solidFill>
                  <a:srgbClr val="FF9933"/>
                </a:solidFill>
                <a:latin typeface="Arial" panose="020B0604020202020204" pitchFamily="34" charset="0"/>
              </a:rPr>
              <a:t>    </a:t>
            </a:r>
            <a:endParaRPr lang="zh-CN" altLang="en-US" b="1" dirty="0">
              <a:solidFill>
                <a:srgbClr val="FF9933"/>
              </a:solidFill>
              <a:latin typeface="Arial" panose="020B0604020202020204" pitchFamily="34" charset="0"/>
            </a:endParaRPr>
          </a:p>
          <a:p>
            <a:r>
              <a:rPr lang="zh-CN" altLang="en-US" b="1" dirty="0">
                <a:solidFill>
                  <a:srgbClr val="FF9933"/>
                </a:solidFill>
                <a:latin typeface="Arial" panose="020B0604020202020204" pitchFamily="34" charset="0"/>
              </a:rPr>
              <a:t>    事实上，迪斯尼乐园的成功之处，不仅在于其由高科技所提供的娱乐硬件，更重要的在于其服务质量管理的经验和软件。核心部分是迪斯尼的经营理念和质量管理模式，具体包括给游客以欢乐，营造欢乐氛围、把握游客需求、提高员工素质和完善服务系统等诸要素。</a:t>
            </a:r>
            <a:endParaRPr lang="zh-CN" altLang="en-US" b="1" dirty="0">
              <a:solidFill>
                <a:srgbClr val="FF9933"/>
              </a:solidFill>
              <a:latin typeface="Arial" panose="020B0604020202020204" pitchFamily="34" charset="0"/>
            </a:endParaRPr>
          </a:p>
          <a:p>
            <a:endParaRPr lang="zh-CN" altLang="en-US" b="1" dirty="0">
              <a:solidFill>
                <a:srgbClr val="FF9933"/>
              </a:solidFill>
              <a:latin typeface="Arial" panose="020B0604020202020204" pitchFamily="34" charset="0"/>
            </a:endParaRPr>
          </a:p>
          <a:p>
            <a:r>
              <a:rPr lang="zh-CN" altLang="en-US" b="1" dirty="0">
                <a:solidFill>
                  <a:srgbClr val="FF9933"/>
                </a:solidFill>
                <a:latin typeface="Arial" panose="020B0604020202020204" pitchFamily="34" charset="0"/>
              </a:rPr>
              <a:t>   该模式不仅适用于娱乐业和度假旅游业，也同样适用于各类服务性企业。</a:t>
            </a:r>
            <a:endParaRPr lang="zh-CN" altLang="en-US" b="1" dirty="0">
              <a:solidFill>
                <a:srgbClr val="FF9933"/>
              </a:solidFill>
              <a:latin typeface="Arial" panose="020B0604020202020204" pitchFamily="34" charset="0"/>
            </a:endParaRPr>
          </a:p>
          <a:p>
            <a:pPr>
              <a:spcBef>
                <a:spcPct val="50000"/>
              </a:spcBef>
            </a:pPr>
            <a:endParaRPr lang="zh-CN" altLang="en-US" dirty="0">
              <a:solidFill>
                <a:srgbClr val="FF9933"/>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9221">
                                            <p:txEl>
                                              <p:charRg st="0" end="4"/>
                                            </p:txEl>
                                          </p:spTgt>
                                        </p:tgtEl>
                                        <p:attrNameLst>
                                          <p:attrName>style.visibility</p:attrName>
                                        </p:attrNameLst>
                                      </p:cBhvr>
                                      <p:to>
                                        <p:strVal val="visible"/>
                                      </p:to>
                                    </p:set>
                                    <p:animEffect transition="in" filter="fade">
                                      <p:cBhvr>
                                        <p:cTn id="7" dur="2000"/>
                                        <p:tgtEl>
                                          <p:spTgt spid="9221">
                                            <p:txEl>
                                              <p:charRg st="0" end="4"/>
                                            </p:txEl>
                                          </p:spTgt>
                                        </p:tgtEl>
                                      </p:cBhvr>
                                    </p:animEffect>
                                    <p:anim calcmode="lin" valueType="num">
                                      <p:cBhvr>
                                        <p:cTn id="8" dur="2000" fill="hold"/>
                                        <p:tgtEl>
                                          <p:spTgt spid="9221">
                                            <p:txEl>
                                              <p:charRg st="0" end="4"/>
                                            </p:txEl>
                                          </p:spTgt>
                                        </p:tgtEl>
                                        <p:attrNameLst>
                                          <p:attrName>style.rotation</p:attrName>
                                        </p:attrNameLst>
                                      </p:cBhvr>
                                      <p:tavLst>
                                        <p:tav tm="0">
                                          <p:val>
                                            <p:fltVal val="720.000000"/>
                                          </p:val>
                                        </p:tav>
                                        <p:tav tm="100000">
                                          <p:val>
                                            <p:fltVal val="0.000000"/>
                                          </p:val>
                                        </p:tav>
                                      </p:tavLst>
                                    </p:anim>
                                    <p:anim calcmode="lin" valueType="num">
                                      <p:cBhvr>
                                        <p:cTn id="9" dur="2000" fill="hold"/>
                                        <p:tgtEl>
                                          <p:spTgt spid="9221">
                                            <p:txEl>
                                              <p:charRg st="0" end="4"/>
                                            </p:txEl>
                                          </p:spTgt>
                                        </p:tgtEl>
                                        <p:attrNameLst>
                                          <p:attrName>ppt_h</p:attrName>
                                        </p:attrNameLst>
                                      </p:cBhvr>
                                      <p:tavLst>
                                        <p:tav tm="0">
                                          <p:val>
                                            <p:fltVal val="0.000000"/>
                                          </p:val>
                                        </p:tav>
                                        <p:tav tm="100000">
                                          <p:val>
                                            <p:strVal val="#ppt_h"/>
                                          </p:val>
                                        </p:tav>
                                      </p:tavLst>
                                    </p:anim>
                                    <p:anim calcmode="lin" valueType="num">
                                      <p:cBhvr>
                                        <p:cTn id="10" dur="2000" fill="hold"/>
                                        <p:tgtEl>
                                          <p:spTgt spid="9221">
                                            <p:txEl>
                                              <p:charRg st="0" end="4"/>
                                            </p:txEl>
                                          </p:spTgt>
                                        </p:tgtEl>
                                        <p:attrNameLst>
                                          <p:attrName>ppt_w</p:attrName>
                                        </p:attrNameLst>
                                      </p:cBhvr>
                                      <p:tavLst>
                                        <p:tav tm="0">
                                          <p:val>
                                            <p:fltVal val="0.00000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4818" name="标题 34817"/>
          <p:cNvSpPr>
            <a:spLocks noGrp="1"/>
          </p:cNvSpPr>
          <p:nvPr>
            <p:ph type="title"/>
          </p:nvPr>
        </p:nvSpPr>
        <p:spPr>
          <a:ln/>
        </p:spPr>
        <p:txBody>
          <a:bodyPr anchor="ctr" anchorCtr="0"/>
          <a:p>
            <a:pPr algn="l"/>
            <a:r>
              <a:rPr lang="zh-CN" altLang="en-US" sz="2400">
                <a:solidFill>
                  <a:srgbClr val="000000"/>
                </a:solidFill>
              </a:rPr>
              <a:t>世界迪士尼乐园介绍</a:t>
            </a:r>
            <a:endParaRPr lang="zh-CN" altLang="en-US" sz="2400">
              <a:solidFill>
                <a:srgbClr val="000000"/>
              </a:solidFill>
            </a:endParaRPr>
          </a:p>
        </p:txBody>
      </p:sp>
      <p:graphicFrame>
        <p:nvGraphicFramePr>
          <p:cNvPr id="34819" name="表格 34818"/>
          <p:cNvGraphicFramePr/>
          <p:nvPr/>
        </p:nvGraphicFramePr>
        <p:xfrm>
          <a:off x="395288" y="1052513"/>
          <a:ext cx="8353425" cy="4819650"/>
        </p:xfrm>
        <a:graphic>
          <a:graphicData uri="http://schemas.openxmlformats.org/drawingml/2006/table">
            <a:tbl>
              <a:tblPr/>
              <a:tblGrid>
                <a:gridCol w="1462088"/>
                <a:gridCol w="1579562"/>
                <a:gridCol w="1206500"/>
                <a:gridCol w="4105275"/>
              </a:tblGrid>
              <a:tr h="4064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名称</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地点</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建成时间</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代表性娱乐地点</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64135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迪斯尼乐园度假区</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美国加州阿纳海姆市</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1955</a:t>
                      </a:r>
                      <a:r>
                        <a:rPr lang="zh-CN" altLang="en-US" sz="1800" dirty="0">
                          <a:solidFill>
                            <a:srgbClr val="000000"/>
                          </a:solidFill>
                          <a:latin typeface="Calibri" panose="020F0502020204030204" pitchFamily="34" charset="0"/>
                        </a:rPr>
                        <a:t>年</a:t>
                      </a:r>
                      <a:endParaRPr lang="zh-CN" altLang="en-US" sz="1800" dirty="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2</a:t>
                      </a:r>
                      <a:r>
                        <a:rPr lang="zh-CN" altLang="en-US" sz="1800">
                          <a:solidFill>
                            <a:srgbClr val="000000"/>
                          </a:solidFill>
                          <a:latin typeface="Calibri" panose="020F0502020204030204" pitchFamily="34" charset="0"/>
                        </a:rPr>
                        <a:t>座迪士尼主题乐园、冒险乐园、度假酒店、迪士尼商业区等</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9144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奥兰多华特迪士尼世界度假区</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美国佛罗里达州奥兰多市</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1971</a:t>
                      </a:r>
                      <a:r>
                        <a:rPr lang="zh-CN" altLang="en-US" sz="1800">
                          <a:solidFill>
                            <a:srgbClr val="000000"/>
                          </a:solidFill>
                          <a:latin typeface="Calibri" panose="020F0502020204030204" pitchFamily="34" charset="0"/>
                        </a:rPr>
                        <a:t>年</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中央大街、小世界、海底两万里、明天的世界、拓荒之地和自由广场等</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9255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东京迪士尼乐园</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在日本东京千叶县浦安市舞滨</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1983</a:t>
                      </a:r>
                      <a:r>
                        <a:rPr lang="zh-CN" altLang="en-US" sz="1800">
                          <a:solidFill>
                            <a:srgbClr val="000000"/>
                          </a:solidFill>
                          <a:latin typeface="Calibri" panose="020F0502020204030204" pitchFamily="34" charset="0"/>
                        </a:rPr>
                        <a:t>年</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dirty="0">
                          <a:solidFill>
                            <a:srgbClr val="000000"/>
                          </a:solidFill>
                          <a:latin typeface="Calibri" panose="020F0502020204030204" pitchFamily="34" charset="0"/>
                        </a:rPr>
                        <a:t>世界市集、探险乐园、西部乐园、新生物区、东京迪士尼乐园</a:t>
                      </a:r>
                      <a:r>
                        <a:rPr lang="en-US" altLang="zh-CN" sz="1800">
                          <a:solidFill>
                            <a:srgbClr val="000000"/>
                          </a:solidFill>
                          <a:latin typeface="Calibri" panose="020F0502020204030204" pitchFamily="34" charset="0"/>
                        </a:rPr>
                        <a:t>(20</a:t>
                      </a:r>
                      <a:r>
                        <a:rPr lang="zh-CN" altLang="en-US" sz="1800" dirty="0">
                          <a:solidFill>
                            <a:srgbClr val="000000"/>
                          </a:solidFill>
                          <a:latin typeface="Calibri" panose="020F0502020204030204" pitchFamily="34" charset="0"/>
                        </a:rPr>
                        <a:t>张</a:t>
                      </a:r>
                      <a:r>
                        <a:rPr lang="en-US" altLang="zh-CN" sz="1800">
                          <a:solidFill>
                            <a:srgbClr val="000000"/>
                          </a:solidFill>
                          <a:latin typeface="Calibri" panose="020F0502020204030204" pitchFamily="34" charset="0"/>
                        </a:rPr>
                        <a:t>)</a:t>
                      </a:r>
                      <a:r>
                        <a:rPr lang="zh-CN" altLang="en-US" sz="1800" dirty="0">
                          <a:solidFill>
                            <a:srgbClr val="000000"/>
                          </a:solidFill>
                          <a:latin typeface="Calibri" panose="020F0502020204030204" pitchFamily="34" charset="0"/>
                        </a:rPr>
                        <a:t>梦幻乐园、卡通城及未来乐园等</a:t>
                      </a:r>
                      <a:endParaRPr lang="zh-CN" altLang="en-US" sz="1800" dirty="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6461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巴黎迪士尼乐园</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巴黎市郊马恩河谷镇</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1992</a:t>
                      </a:r>
                      <a:r>
                        <a:rPr lang="zh-CN" altLang="en-US" sz="1800">
                          <a:solidFill>
                            <a:srgbClr val="000000"/>
                          </a:solidFill>
                          <a:latin typeface="Calibri" panose="020F0502020204030204" pitchFamily="34" charset="0"/>
                        </a:rPr>
                        <a:t>年</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巴黎迪士尼乐园；巴黎迪士尼影城</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6461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香港迪士尼乐园</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香港新界大屿山竹篙湾</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solidFill>
                            <a:srgbClr val="000000"/>
                          </a:solidFill>
                          <a:latin typeface="Calibri" panose="020F0502020204030204" pitchFamily="34" charset="0"/>
                        </a:rPr>
                        <a:t>2005</a:t>
                      </a:r>
                      <a:r>
                        <a:rPr lang="zh-CN" altLang="en-US" sz="1800">
                          <a:solidFill>
                            <a:srgbClr val="000000"/>
                          </a:solidFill>
                          <a:latin typeface="Calibri" panose="020F0502020204030204" pitchFamily="34" charset="0"/>
                        </a:rPr>
                        <a:t>年</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“美国小镇大街”、“探险世界”、“睡公主城堡”、“明日世界</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r h="6397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800">
                          <a:solidFill>
                            <a:srgbClr val="000000"/>
                          </a:solidFill>
                          <a:latin typeface="Calibri" panose="020F0502020204030204" pitchFamily="34" charset="0"/>
                        </a:rPr>
                        <a:t>上海迪士尼乐园</a:t>
                      </a:r>
                      <a:endParaRPr lang="zh-CN" altLang="en-US" sz="180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w"/>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ª"/>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w"/>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solidFill>
                          <a:srgbClr val="000000"/>
                        </a:solidFill>
                        <a:latin typeface="Calibri" panose="020F0502020204030204" pitchFamily="34" charset="0"/>
                      </a:endParaRPr>
                    </a:p>
                  </a:txBody>
                  <a:tcPr>
                    <a:lnL w="12700" cap="flat" cmpd="sng">
                      <a:solidFill>
                        <a:srgbClr val="8064A2"/>
                      </a:solidFill>
                      <a:prstDash val="solid"/>
                      <a:headEnd type="none" w="med" len="med"/>
                      <a:tailEnd type="none" w="med" len="med"/>
                    </a:lnL>
                    <a:lnR w="12700" cap="flat" cmpd="sng">
                      <a:solidFill>
                        <a:srgbClr val="8064A2"/>
                      </a:solidFill>
                      <a:prstDash val="solid"/>
                      <a:headEnd type="none" w="med" len="med"/>
                      <a:tailEnd type="none" w="med" len="med"/>
                    </a:lnR>
                    <a:lnT w="12700" cap="flat" cmpd="sng">
                      <a:solidFill>
                        <a:srgbClr val="8064A2"/>
                      </a:solidFill>
                      <a:prstDash val="solid"/>
                      <a:headEnd type="none" w="med" len="med"/>
                      <a:tailEnd type="none" w="med" len="med"/>
                    </a:lnT>
                    <a:lnB w="12700" cap="flat" cmpd="sng">
                      <a:solidFill>
                        <a:srgbClr val="8064A2"/>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1266" name="矩形 11265"/>
          <p:cNvSpPr/>
          <p:nvPr/>
        </p:nvSpPr>
        <p:spPr>
          <a:xfrm>
            <a:off x="0" y="333375"/>
            <a:ext cx="7380288" cy="57594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Arial" panose="020B0604020202020204" pitchFamily="34" charset="0"/>
            </a:endParaRPr>
          </a:p>
        </p:txBody>
      </p:sp>
      <p:sp>
        <p:nvSpPr>
          <p:cNvPr id="11267" name="标题 11266"/>
          <p:cNvSpPr>
            <a:spLocks noGrp="1" noRot="1"/>
          </p:cNvSpPr>
          <p:nvPr>
            <p:ph type="title"/>
          </p:nvPr>
        </p:nvSpPr>
        <p:spPr>
          <a:xfrm>
            <a:off x="8842375" y="981075"/>
            <a:ext cx="69850" cy="390525"/>
          </a:xfrm>
          <a:ln/>
        </p:spPr>
        <p:txBody>
          <a:bodyPr anchor="ctr" anchorCtr="0"/>
          <a:p>
            <a:endParaRPr lang="zh-CN" altLang="en-US" sz="4000" dirty="0"/>
          </a:p>
        </p:txBody>
      </p:sp>
      <p:sp>
        <p:nvSpPr>
          <p:cNvPr id="11268" name="文本占位符 11267"/>
          <p:cNvSpPr>
            <a:spLocks noGrp="1" noRot="1"/>
          </p:cNvSpPr>
          <p:nvPr>
            <p:ph type="body" idx="1"/>
          </p:nvPr>
        </p:nvSpPr>
        <p:spPr>
          <a:xfrm>
            <a:off x="301625" y="333375"/>
            <a:ext cx="7150100" cy="5765800"/>
          </a:xfrm>
          <a:ln/>
        </p:spPr>
        <p:txBody>
          <a:bodyPr/>
          <a:p>
            <a:pPr>
              <a:buNone/>
            </a:pPr>
            <a:endParaRPr lang="zh-CN" altLang="en-US" sz="3600" b="1">
              <a:solidFill>
                <a:schemeClr val="bg1"/>
              </a:solidFill>
            </a:endParaRPr>
          </a:p>
          <a:p>
            <a:pPr>
              <a:buNone/>
            </a:pPr>
            <a:endParaRPr lang="zh-CN" altLang="en-US" sz="3600" b="1">
              <a:solidFill>
                <a:schemeClr val="bg1"/>
              </a:solidFill>
            </a:endParaRPr>
          </a:p>
          <a:p>
            <a:pPr>
              <a:buNone/>
            </a:pPr>
            <a:endParaRPr lang="zh-CN" altLang="en-US">
              <a:solidFill>
                <a:schemeClr val="bg1"/>
              </a:solidFill>
            </a:endParaRPr>
          </a:p>
          <a:p>
            <a:pPr>
              <a:buNone/>
            </a:pPr>
            <a:endParaRPr lang="zh-CN" altLang="en-US"/>
          </a:p>
        </p:txBody>
      </p:sp>
      <p:pic>
        <p:nvPicPr>
          <p:cNvPr id="11269" name="图片 11268" descr="三只"/>
          <p:cNvPicPr>
            <a:picLocks noChangeAspect="1"/>
          </p:cNvPicPr>
          <p:nvPr/>
        </p:nvPicPr>
        <p:blipFill>
          <a:blip r:embed="rId2"/>
          <a:stretch>
            <a:fillRect/>
          </a:stretch>
        </p:blipFill>
        <p:spPr>
          <a:xfrm>
            <a:off x="-2555875" y="3500438"/>
            <a:ext cx="2292350" cy="2501900"/>
          </a:xfrm>
          <a:prstGeom prst="rect">
            <a:avLst/>
          </a:prstGeom>
          <a:noFill/>
          <a:ln w="9525">
            <a:noFill/>
          </a:ln>
        </p:spPr>
      </p:pic>
      <p:pic>
        <p:nvPicPr>
          <p:cNvPr id="11271" name="图片 11270" descr="Y}[)113H}L`R8JNU(2U0F~D"/>
          <p:cNvPicPr>
            <a:picLocks noChangeAspect="1"/>
          </p:cNvPicPr>
          <p:nvPr/>
        </p:nvPicPr>
        <p:blipFill>
          <a:blip r:embed="rId3"/>
          <a:stretch>
            <a:fillRect/>
          </a:stretch>
        </p:blipFill>
        <p:spPr>
          <a:xfrm>
            <a:off x="250825" y="260350"/>
            <a:ext cx="3673475" cy="2944813"/>
          </a:xfrm>
          <a:prstGeom prst="rect">
            <a:avLst/>
          </a:prstGeom>
          <a:noFill/>
          <a:ln w="9525">
            <a:noFill/>
          </a:ln>
        </p:spPr>
      </p:pic>
      <p:pic>
        <p:nvPicPr>
          <p:cNvPr id="11273" name="图片 11272" descr="20110413104036822"/>
          <p:cNvPicPr>
            <a:picLocks noChangeAspect="1"/>
          </p:cNvPicPr>
          <p:nvPr/>
        </p:nvPicPr>
        <p:blipFill>
          <a:blip r:embed="rId4"/>
          <a:stretch>
            <a:fillRect/>
          </a:stretch>
        </p:blipFill>
        <p:spPr>
          <a:xfrm>
            <a:off x="3924300" y="260350"/>
            <a:ext cx="3498850" cy="2952750"/>
          </a:xfrm>
          <a:prstGeom prst="rect">
            <a:avLst/>
          </a:prstGeom>
          <a:noFill/>
          <a:ln w="9525">
            <a:noFill/>
          </a:ln>
        </p:spPr>
      </p:pic>
      <p:pic>
        <p:nvPicPr>
          <p:cNvPr id="11275" name="图片 11274" descr="trip111_173275_11664_l"/>
          <p:cNvPicPr>
            <a:picLocks noChangeAspect="1"/>
          </p:cNvPicPr>
          <p:nvPr/>
        </p:nvPicPr>
        <p:blipFill>
          <a:blip r:embed="rId5"/>
          <a:stretch>
            <a:fillRect/>
          </a:stretch>
        </p:blipFill>
        <p:spPr>
          <a:xfrm>
            <a:off x="250825" y="3213100"/>
            <a:ext cx="3671888" cy="2952750"/>
          </a:xfrm>
          <a:prstGeom prst="rect">
            <a:avLst/>
          </a:prstGeom>
          <a:noFill/>
          <a:ln w="9525">
            <a:noFill/>
          </a:ln>
        </p:spPr>
      </p:pic>
      <p:pic>
        <p:nvPicPr>
          <p:cNvPr id="11277" name="图片 11276" descr="547427"/>
          <p:cNvPicPr>
            <a:picLocks noChangeAspect="1"/>
          </p:cNvPicPr>
          <p:nvPr/>
        </p:nvPicPr>
        <p:blipFill>
          <a:blip r:embed="rId6"/>
          <a:stretch>
            <a:fillRect/>
          </a:stretch>
        </p:blipFill>
        <p:spPr>
          <a:xfrm>
            <a:off x="3924300" y="3213100"/>
            <a:ext cx="3457575" cy="2952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16667E-6 4.26556E-6 L 0.44098 -0.39603 " pathEditMode="relative" rAng="0" ptsTypes="AA">
                                      <p:cBhvr>
                                        <p:cTn id="6" dur="2000" fill="hold"/>
                                        <p:tgtEl>
                                          <p:spTgt spid="11269"/>
                                        </p:tgtEl>
                                        <p:attrNameLst>
                                          <p:attrName>ppt_x</p:attrName>
                                          <p:attrName>ppt_y</p:attrName>
                                        </p:attrNameLst>
                                      </p:cBhvr>
                                      <p:rCtr x="22000" y="-19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2290" name="矩形 12289"/>
          <p:cNvSpPr/>
          <p:nvPr/>
        </p:nvSpPr>
        <p:spPr>
          <a:xfrm>
            <a:off x="11052175" y="4652963"/>
            <a:ext cx="144463" cy="142875"/>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2292" name="文本占位符 12291"/>
          <p:cNvSpPr>
            <a:spLocks noGrp="1" noRot="1"/>
          </p:cNvSpPr>
          <p:nvPr>
            <p:ph type="body" sz="half" idx="1"/>
          </p:nvPr>
        </p:nvSpPr>
        <p:spPr>
          <a:xfrm>
            <a:off x="971550" y="1125538"/>
            <a:ext cx="885825" cy="4608512"/>
          </a:xfrm>
          <a:ln/>
        </p:spPr>
        <p:txBody>
          <a:bodyPr/>
          <a:p>
            <a:pPr>
              <a:lnSpc>
                <a:spcPct val="90000"/>
              </a:lnSpc>
              <a:buClr>
                <a:schemeClr val="hlink"/>
              </a:buClr>
              <a:buSzPct val="95000"/>
              <a:buFont typeface="Wingdings" panose="05000000000000000000" pitchFamily="2" charset="2"/>
              <a:buNone/>
            </a:pPr>
            <a:r>
              <a:rPr lang="zh-CN" altLang="en-US" sz="2000"/>
              <a:t>    </a:t>
            </a:r>
            <a:endParaRPr lang="zh-CN" altLang="en-US" sz="2000"/>
          </a:p>
          <a:p>
            <a:pPr>
              <a:lnSpc>
                <a:spcPct val="90000"/>
              </a:lnSpc>
              <a:buClr>
                <a:schemeClr val="hlink"/>
              </a:buClr>
              <a:buSzPct val="95000"/>
              <a:buFont typeface="Wingdings" panose="05000000000000000000" pitchFamily="2" charset="2"/>
              <a:buNone/>
            </a:pPr>
            <a:r>
              <a:rPr lang="zh-CN" altLang="en-US" sz="2400" dirty="0"/>
              <a:t>    </a:t>
            </a:r>
            <a:r>
              <a:rPr lang="zh-CN" altLang="en-US" sz="2800" dirty="0">
                <a:solidFill>
                  <a:srgbClr val="FF00FF"/>
                </a:solidFill>
              </a:rPr>
              <a:t>迪士尼乐园之服务之道</a:t>
            </a:r>
            <a:endParaRPr lang="zh-CN" altLang="en-US" sz="2800">
              <a:solidFill>
                <a:srgbClr val="FF00FF"/>
              </a:solidFill>
            </a:endParaRPr>
          </a:p>
        </p:txBody>
      </p:sp>
      <p:sp>
        <p:nvSpPr>
          <p:cNvPr id="12293" name="文本占位符 12292"/>
          <p:cNvSpPr>
            <a:spLocks noGrp="1" noRot="1"/>
          </p:cNvSpPr>
          <p:nvPr>
            <p:ph type="body" sz="half" idx="2"/>
          </p:nvPr>
        </p:nvSpPr>
        <p:spPr>
          <a:xfrm>
            <a:off x="2555875" y="908050"/>
            <a:ext cx="4194175" cy="5184775"/>
          </a:xfrm>
          <a:ln/>
        </p:spPr>
        <p:txBody>
          <a:bodyPr/>
          <a:p>
            <a:pPr>
              <a:lnSpc>
                <a:spcPct val="90000"/>
              </a:lnSpc>
              <a:buClr>
                <a:schemeClr val="hlink"/>
              </a:buClr>
              <a:buSzPct val="95000"/>
              <a:buFont typeface="Wingdings" panose="05000000000000000000" pitchFamily="2" charset="2"/>
              <a:buNone/>
            </a:pPr>
            <a:r>
              <a:rPr lang="en-US" altLang="zh-CN" sz="2400">
                <a:solidFill>
                  <a:schemeClr val="bg1"/>
                </a:solidFill>
              </a:rPr>
              <a:t>》</a:t>
            </a:r>
            <a:endParaRPr lang="en-US" altLang="zh-CN" sz="2400"/>
          </a:p>
        </p:txBody>
      </p:sp>
      <p:pic>
        <p:nvPicPr>
          <p:cNvPr id="12294" name="图片 12293" descr="阿童木"/>
          <p:cNvPicPr>
            <a:picLocks noChangeAspect="1"/>
          </p:cNvPicPr>
          <p:nvPr/>
        </p:nvPicPr>
        <p:blipFill>
          <a:blip r:embed="rId2"/>
          <a:stretch>
            <a:fillRect/>
          </a:stretch>
        </p:blipFill>
        <p:spPr>
          <a:xfrm>
            <a:off x="7070725" y="2133600"/>
            <a:ext cx="2073275" cy="2047875"/>
          </a:xfrm>
          <a:prstGeom prst="rect">
            <a:avLst/>
          </a:prstGeom>
          <a:noFill/>
          <a:ln w="9525">
            <a:noFill/>
          </a:ln>
        </p:spPr>
      </p:pic>
      <p:sp>
        <p:nvSpPr>
          <p:cNvPr id="12295" name="文本框 12294"/>
          <p:cNvSpPr txBox="1"/>
          <p:nvPr/>
        </p:nvSpPr>
        <p:spPr>
          <a:xfrm>
            <a:off x="2627313" y="1196975"/>
            <a:ext cx="4249737" cy="4667250"/>
          </a:xfrm>
          <a:prstGeom prst="rect">
            <a:avLst/>
          </a:prstGeom>
          <a:noFill/>
          <a:ln w="9525">
            <a:noFill/>
          </a:ln>
        </p:spPr>
        <p:txBody>
          <a:bodyPr>
            <a:spAutoFit/>
          </a:bodyPr>
          <a:p>
            <a:pPr algn="ctr">
              <a:spcBef>
                <a:spcPct val="20000"/>
              </a:spcBef>
            </a:pPr>
            <a:endParaRPr lang="en-US" altLang="zh-CN" sz="2400" b="1">
              <a:solidFill>
                <a:srgbClr val="FF00FF"/>
              </a:solidFill>
              <a:latin typeface="Arial" panose="020B0604020202020204" pitchFamily="34" charset="0"/>
            </a:endParaRPr>
          </a:p>
          <a:p>
            <a:pPr algn="ctr">
              <a:spcBef>
                <a:spcPct val="20000"/>
              </a:spcBef>
            </a:pPr>
            <a:r>
              <a:rPr lang="en-US" altLang="zh-CN" sz="2400" b="1">
                <a:solidFill>
                  <a:srgbClr val="FF00FF"/>
                </a:solidFill>
                <a:latin typeface="Arial" panose="020B0604020202020204" pitchFamily="34" charset="0"/>
              </a:rPr>
              <a:t>The Disney mission statement is simple: “We create Happiness”</a:t>
            </a:r>
            <a:endParaRPr lang="en-US" altLang="zh-CN" sz="2400" b="1">
              <a:solidFill>
                <a:srgbClr val="FF00FF"/>
              </a:solidFill>
              <a:latin typeface="Arial" panose="020B0604020202020204" pitchFamily="34" charset="0"/>
            </a:endParaRPr>
          </a:p>
          <a:p>
            <a:pPr algn="ctr">
              <a:spcBef>
                <a:spcPct val="20000"/>
              </a:spcBef>
            </a:pPr>
            <a:endParaRPr lang="en-US" altLang="zh-CN" sz="2400" b="1">
              <a:solidFill>
                <a:srgbClr val="FF00FF"/>
              </a:solidFill>
              <a:latin typeface="Arial" panose="020B0604020202020204" pitchFamily="34" charset="0"/>
            </a:endParaRPr>
          </a:p>
          <a:p>
            <a:pPr algn="ctr">
              <a:spcBef>
                <a:spcPct val="20000"/>
              </a:spcBef>
            </a:pPr>
            <a:endParaRPr lang="en-US" altLang="zh-CN" sz="2400" b="1">
              <a:solidFill>
                <a:srgbClr val="FF00FF"/>
              </a:solidFill>
              <a:latin typeface="Arial" panose="020B0604020202020204" pitchFamily="34" charset="0"/>
            </a:endParaRPr>
          </a:p>
          <a:p>
            <a:pPr algn="ctr">
              <a:spcBef>
                <a:spcPct val="20000"/>
              </a:spcBef>
            </a:pPr>
            <a:endParaRPr lang="en-US" altLang="zh-CN" sz="2400" b="1">
              <a:solidFill>
                <a:srgbClr val="FF00FF"/>
              </a:solidFill>
              <a:latin typeface="Arial" panose="020B0604020202020204" pitchFamily="34" charset="0"/>
            </a:endParaRPr>
          </a:p>
          <a:p>
            <a:pPr algn="ctr">
              <a:spcBef>
                <a:spcPct val="20000"/>
              </a:spcBef>
            </a:pPr>
            <a:r>
              <a:rPr lang="zh-CN" altLang="en-US" sz="2400" b="1" dirty="0">
                <a:solidFill>
                  <a:srgbClr val="FF00FF"/>
                </a:solidFill>
                <a:latin typeface="Arial" panose="020B0604020202020204" pitchFamily="34" charset="0"/>
              </a:rPr>
              <a:t>迪士尼的口号很简单：</a:t>
            </a:r>
            <a:endParaRPr lang="en-US" altLang="zh-CN" sz="2400" b="1">
              <a:solidFill>
                <a:srgbClr val="FF00FF"/>
              </a:solidFill>
              <a:latin typeface="Arial" panose="020B0604020202020204" pitchFamily="34" charset="0"/>
            </a:endParaRPr>
          </a:p>
          <a:p>
            <a:pPr algn="ctr">
              <a:spcBef>
                <a:spcPct val="20000"/>
              </a:spcBef>
            </a:pPr>
            <a:r>
              <a:rPr lang="zh-CN" altLang="en-US" sz="2400" b="1" dirty="0">
                <a:solidFill>
                  <a:srgbClr val="FF00FF"/>
                </a:solidFill>
                <a:latin typeface="Arial" panose="020B0604020202020204" pitchFamily="34" charset="0"/>
              </a:rPr>
              <a:t>“我们创造欢乐。”</a:t>
            </a:r>
            <a:endParaRPr lang="zh-CN" altLang="en-US" sz="2400" b="1" dirty="0">
              <a:solidFill>
                <a:srgbClr val="FF00FF"/>
              </a:solidFill>
              <a:latin typeface="Arial" panose="020B0604020202020204" pitchFamily="34" charset="0"/>
            </a:endParaRPr>
          </a:p>
          <a:p>
            <a:pPr algn="ctr">
              <a:spcBef>
                <a:spcPct val="20000"/>
              </a:spcBef>
            </a:pPr>
            <a:endParaRPr lang="en-US" altLang="zh-CN" sz="2400" b="1">
              <a:solidFill>
                <a:srgbClr val="FF00FF"/>
              </a:solidFill>
              <a:latin typeface="Arial" panose="020B0604020202020204" pitchFamily="34" charset="0"/>
            </a:endParaRPr>
          </a:p>
          <a:p>
            <a:pPr>
              <a:spcBef>
                <a:spcPct val="50000"/>
              </a:spcBef>
            </a:pP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314" name="矩形 13313"/>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a:p>
            <a:endParaRPr lang="zh-CN" altLang="en-US"/>
          </a:p>
        </p:txBody>
      </p:sp>
      <p:sp>
        <p:nvSpPr>
          <p:cNvPr id="13315" name="标题 13314"/>
          <p:cNvSpPr>
            <a:spLocks noGrp="1" noRot="1"/>
          </p:cNvSpPr>
          <p:nvPr>
            <p:ph type="title"/>
          </p:nvPr>
        </p:nvSpPr>
        <p:spPr>
          <a:ln/>
        </p:spPr>
        <p:txBody>
          <a:bodyPr anchor="ctr" anchorCtr="0"/>
          <a:p>
            <a:endParaRPr lang="zh-CN" altLang="en-US" dirty="0"/>
          </a:p>
        </p:txBody>
      </p:sp>
      <p:sp>
        <p:nvSpPr>
          <p:cNvPr id="13316" name="文本占位符 13315"/>
          <p:cNvSpPr>
            <a:spLocks noGrp="1" noRot="1"/>
          </p:cNvSpPr>
          <p:nvPr>
            <p:ph type="body" idx="1"/>
          </p:nvPr>
        </p:nvSpPr>
        <p:spPr>
          <a:xfrm>
            <a:off x="301625" y="908050"/>
            <a:ext cx="6718300" cy="5191125"/>
          </a:xfrm>
          <a:ln/>
        </p:spPr>
        <p:txBody>
          <a:bodyPr/>
          <a:p>
            <a:pPr>
              <a:lnSpc>
                <a:spcPct val="90000"/>
              </a:lnSpc>
              <a:buNone/>
            </a:pPr>
            <a:endParaRPr lang="zh-CN" altLang="en-US" sz="2400" dirty="0">
              <a:solidFill>
                <a:srgbClr val="FF00FF"/>
              </a:solidFill>
            </a:endParaRPr>
          </a:p>
          <a:p>
            <a:pPr>
              <a:lnSpc>
                <a:spcPct val="90000"/>
              </a:lnSpc>
            </a:pPr>
            <a:r>
              <a:rPr lang="zh-CN" altLang="en-US" sz="2800" dirty="0">
                <a:solidFill>
                  <a:srgbClr val="FF00FF"/>
                </a:solidFill>
                <a:ea typeface="仿宋_GB2312" pitchFamily="49" charset="-122"/>
              </a:rPr>
              <a:t>为了强化这个服务理念，迪士尼把顾客称为客人，把雇员称为剧组成员。在工作的第一天，每个迪士尼的新“剧组成员”都会在迪士尼大学参加一个为期一天主题为“欢迎来到演艺行业”的迎新活动。这这个活动的主要目的是让员工学习，并以迪斯尼的方法来帮助，关怀，和友好的为客户服务。（在这个“演出”里面“剧组成员”都发挥各自的作用）。</a:t>
            </a:r>
            <a:endParaRPr lang="zh-CN" altLang="en-US" sz="2800" dirty="0">
              <a:solidFill>
                <a:srgbClr val="FF00FF"/>
              </a:solidFill>
              <a:ea typeface="仿宋_GB2312" pitchFamily="49" charset="-122"/>
            </a:endParaRPr>
          </a:p>
          <a:p>
            <a:pPr>
              <a:lnSpc>
                <a:spcPct val="90000"/>
              </a:lnSpc>
              <a:buNone/>
            </a:pPr>
            <a:endParaRPr lang="zh-CN" altLang="en-US" sz="2800">
              <a:solidFill>
                <a:srgbClr val="FF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5362" name="矩形 15361"/>
          <p:cNvSpPr/>
          <p:nvPr/>
        </p:nvSpPr>
        <p:spPr>
          <a:xfrm>
            <a:off x="468313" y="620713"/>
            <a:ext cx="6551612" cy="547211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algn="dist"/>
            <a:r>
              <a:rPr lang="zh-CN" altLang="en-US" sz="2000" dirty="0">
                <a:solidFill>
                  <a:srgbClr val="FF00FF"/>
                </a:solidFill>
                <a:latin typeface="Arial" panose="020B0604020202020204" pitchFamily="34" charset="0"/>
              </a:rPr>
              <a:t>迪斯尼公司信奉这样的理念：企业不是为了自己生</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产产品，企业应该不断地了解人们需求的变化，为他们</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生产产品。迪斯尼就是靠这种以顾客为中心的服务获得</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了广大消费者的支持并不断发展的。在“迪斯尼世界”开</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幕式上，沃尔特</a:t>
            </a:r>
            <a:r>
              <a:rPr lang="en-US" altLang="zh-CN" sz="2000">
                <a:solidFill>
                  <a:srgbClr val="FF00FF"/>
                </a:solidFill>
                <a:latin typeface="Arial" panose="020B0604020202020204" pitchFamily="34" charset="0"/>
              </a:rPr>
              <a:t>·</a:t>
            </a:r>
            <a:r>
              <a:rPr lang="zh-CN" altLang="en-US" sz="2000" dirty="0">
                <a:solidFill>
                  <a:srgbClr val="FF00FF"/>
                </a:solidFill>
                <a:latin typeface="Arial" panose="020B0604020202020204" pitchFamily="34" charset="0"/>
              </a:rPr>
              <a:t>迪斯尼向来到这里的所有人说：“在迪</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斯尼世界，来访者都是我们的客人。”在迪斯尼的公司信</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念中还包括：了解企业的顾客，真诚地尊敬地对待他们，</a:t>
            </a:r>
            <a:endParaRPr lang="zh-CN" altLang="en-US" sz="2000" dirty="0">
              <a:solidFill>
                <a:srgbClr val="FF00FF"/>
              </a:solidFill>
              <a:latin typeface="Arial" panose="020B0604020202020204" pitchFamily="34" charset="0"/>
            </a:endParaRPr>
          </a:p>
          <a:p>
            <a:pPr algn="dist"/>
            <a:r>
              <a:rPr lang="zh-CN" altLang="en-US" sz="2000" dirty="0">
                <a:solidFill>
                  <a:srgbClr val="FF00FF"/>
                </a:solidFill>
                <a:latin typeface="Arial" panose="020B0604020202020204" pitchFamily="34" charset="0"/>
              </a:rPr>
              <a:t>他们就会不断地来访。</a:t>
            </a:r>
            <a:endParaRPr lang="zh-CN" altLang="en-US" sz="2000" dirty="0">
              <a:solidFill>
                <a:srgbClr val="FF00FF"/>
              </a:solidFill>
              <a:latin typeface="Arial" panose="020B0604020202020204" pitchFamily="34" charset="0"/>
            </a:endParaRPr>
          </a:p>
          <a:p>
            <a:pPr algn="dist"/>
            <a:endParaRPr lang="zh-CN" altLang="en-US" sz="2000" dirty="0">
              <a:latin typeface="Arial" panose="020B0604020202020204" pitchFamily="34" charset="0"/>
            </a:endParaRPr>
          </a:p>
        </p:txBody>
      </p:sp>
      <p:sp>
        <p:nvSpPr>
          <p:cNvPr id="15364" name="文本占位符 15363"/>
          <p:cNvSpPr>
            <a:spLocks noGrp="1" noRot="1"/>
          </p:cNvSpPr>
          <p:nvPr>
            <p:ph type="body" idx="1"/>
          </p:nvPr>
        </p:nvSpPr>
        <p:spPr>
          <a:xfrm>
            <a:off x="468313" y="765175"/>
            <a:ext cx="6286500" cy="4498975"/>
          </a:xfrm>
          <a:ln/>
        </p:spPr>
        <p:txBody>
          <a:bodyPr/>
          <a:p>
            <a:pPr>
              <a:buNone/>
            </a:pPr>
            <a:r>
              <a:rPr lang="zh-CN" altLang="en-US"/>
              <a:t>   </a:t>
            </a:r>
            <a:endParaRPr lang="zh-CN" altLang="en-US">
              <a:solidFill>
                <a:schemeClr val="bg1"/>
              </a:solidFill>
            </a:endParaRPr>
          </a:p>
        </p:txBody>
      </p:sp>
      <p:pic>
        <p:nvPicPr>
          <p:cNvPr id="15365" name="图片 15364" descr="31249290"/>
          <p:cNvPicPr>
            <a:picLocks noChangeAspect="1"/>
          </p:cNvPicPr>
          <p:nvPr/>
        </p:nvPicPr>
        <p:blipFill>
          <a:blip r:embed="rId2"/>
          <a:stretch>
            <a:fillRect/>
          </a:stretch>
        </p:blipFill>
        <p:spPr>
          <a:xfrm>
            <a:off x="-6191250" y="1484313"/>
            <a:ext cx="6191250" cy="4645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55556E-7 2.62087E-6 L 0.76389 -0.00255 " pathEditMode="relative" rAng="0" ptsTypes="AA">
                                      <p:cBhvr>
                                        <p:cTn id="6" dur="2000" fill="hold"/>
                                        <p:tgtEl>
                                          <p:spTgt spid="15365"/>
                                        </p:tgtEl>
                                        <p:attrNameLst>
                                          <p:attrName>ppt_x</p:attrName>
                                          <p:attrName>ppt_y</p:attrName>
                                        </p:attrNameLst>
                                      </p:cBhvr>
                                      <p:rCtr x="38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模板】迪士尼背景模板(动态背景)">
  <a:themeElements>
    <a:clrScheme name="">
      <a:dk1>
        <a:srgbClr val="FFFFFF"/>
      </a:dk1>
      <a:lt1>
        <a:srgbClr val="FFA679"/>
      </a:lt1>
      <a:dk2>
        <a:srgbClr val="FFFF66"/>
      </a:dk2>
      <a:lt2>
        <a:srgbClr val="C0C0C0"/>
      </a:lt2>
      <a:accent1>
        <a:srgbClr val="9C9CBE"/>
      </a:accent1>
      <a:accent2>
        <a:srgbClr val="FFFFCC"/>
      </a:accent2>
      <a:accent3>
        <a:srgbClr val="FFD0BE"/>
      </a:accent3>
      <a:accent4>
        <a:srgbClr val="DCDCDC"/>
      </a:accent4>
      <a:accent5>
        <a:srgbClr val="CBCBDB"/>
      </a:accent5>
      <a:accent6>
        <a:srgbClr val="E5E5B7"/>
      </a:accent6>
      <a:hlink>
        <a:srgbClr val="CCECFF"/>
      </a:hlink>
      <a:folHlink>
        <a:srgbClr val="99FF66"/>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FFA679"/>
        </a:lt1>
        <a:dk2>
          <a:srgbClr val="FFFF66"/>
        </a:dk2>
        <a:lt2>
          <a:srgbClr val="C0C0C0"/>
        </a:lt2>
        <a:accent1>
          <a:srgbClr val="9C9CBE"/>
        </a:accent1>
        <a:accent2>
          <a:srgbClr val="FFFFCC"/>
        </a:accent2>
        <a:accent3>
          <a:srgbClr val="FFD0BE"/>
        </a:accent3>
        <a:accent4>
          <a:srgbClr val="DCDCDC"/>
        </a:accent4>
        <a:accent5>
          <a:srgbClr val="CBCBDB"/>
        </a:accent5>
        <a:accent6>
          <a:srgbClr val="E5E5B7"/>
        </a:accent6>
        <a:hlink>
          <a:srgbClr val="CCECFF"/>
        </a:hlink>
        <a:folHlink>
          <a:srgbClr val="99FF66"/>
        </a:folHlink>
      </a:clrScheme>
      <a:clrMap bg1="lt1" tx1="dk1" bg2="lt2" tx2="dk2" accent1="accent1" accent2="accent2" accent3="accent3" accent4="accent4" accent5="accent5" accent6="accent6" hlink="hlink" folHlink="folHlink"/>
    </a:extraClrScheme>
    <a:extraClrScheme>
      <a:clrScheme name="">
        <a:dk1>
          <a:srgbClr val="FFFFFF"/>
        </a:dk1>
        <a:lt1>
          <a:srgbClr val="EBA18D"/>
        </a:lt1>
        <a:dk2>
          <a:srgbClr val="FFFFFF"/>
        </a:dk2>
        <a:lt2>
          <a:srgbClr val="B2B2B2"/>
        </a:lt2>
        <a:accent1>
          <a:srgbClr val="C97F94"/>
        </a:accent1>
        <a:accent2>
          <a:srgbClr val="CC99FF"/>
        </a:accent2>
        <a:accent3>
          <a:srgbClr val="F3CDC5"/>
        </a:accent3>
        <a:accent4>
          <a:srgbClr val="DCDCDC"/>
        </a:accent4>
        <a:accent5>
          <a:srgbClr val="E0C0C8"/>
        </a:accent5>
        <a:accent6>
          <a:srgbClr val="B789E5"/>
        </a:accent6>
        <a:hlink>
          <a:srgbClr val="FFFF00"/>
        </a:hlink>
        <a:folHlink>
          <a:srgbClr val="A5002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FF00"/>
        </a:dk2>
        <a:lt2>
          <a:srgbClr val="C0C0C0"/>
        </a:lt2>
        <a:accent1>
          <a:srgbClr val="FEE2E2"/>
        </a:accent1>
        <a:accent2>
          <a:srgbClr val="FFFFFF"/>
        </a:accent2>
        <a:accent3>
          <a:srgbClr val="FFFFFF"/>
        </a:accent3>
        <a:accent4>
          <a:srgbClr val="000000"/>
        </a:accent4>
        <a:accent5>
          <a:srgbClr val="FFEEEE"/>
        </a:accent5>
        <a:accent6>
          <a:srgbClr val="E5E5E5"/>
        </a:accent6>
        <a:hlink>
          <a:srgbClr val="FFFFCC"/>
        </a:hlink>
        <a:folHlink>
          <a:srgbClr val="800000"/>
        </a:folHlink>
      </a:clrScheme>
      <a:clrMap bg1="lt1" tx1="dk1" bg2="lt2" tx2="dk2" accent1="accent1" accent2="accent2" accent3="accent3" accent4="accent4" accent5="accent5" accent6="accent6" hlink="hlink" folHlink="folHlink"/>
    </a:extraClrScheme>
    <a:extraClrScheme>
      <a:clrScheme name="">
        <a:dk1>
          <a:srgbClr val="FFFFFF"/>
        </a:dk1>
        <a:lt1>
          <a:srgbClr val="E0A172"/>
        </a:lt1>
        <a:dk2>
          <a:srgbClr val="FFFF99"/>
        </a:dk2>
        <a:lt2>
          <a:srgbClr val="C0C0C0"/>
        </a:lt2>
        <a:accent1>
          <a:srgbClr val="89A3AB"/>
        </a:accent1>
        <a:accent2>
          <a:srgbClr val="CCCCFF"/>
        </a:accent2>
        <a:accent3>
          <a:srgbClr val="EDCDBC"/>
        </a:accent3>
        <a:accent4>
          <a:srgbClr val="DCDCDC"/>
        </a:accent4>
        <a:accent5>
          <a:srgbClr val="C4CED2"/>
        </a:accent5>
        <a:accent6>
          <a:srgbClr val="B7B7E5"/>
        </a:accent6>
        <a:hlink>
          <a:srgbClr val="4D4D4D"/>
        </a:hlink>
        <a:folHlink>
          <a:srgbClr val="A50021"/>
        </a:folHlink>
      </a:clrScheme>
      <a:clrMap bg1="lt1" tx1="dk1" bg2="lt2" tx2="dk2" accent1="accent1" accent2="accent2" accent3="accent3" accent4="accent4" accent5="accent5" accent6="accent6" hlink="hlink" folHlink="folHlink"/>
    </a:extraClrScheme>
    <a:extraClrScheme>
      <a:clrScheme name="">
        <a:dk1>
          <a:srgbClr val="FFFF66"/>
        </a:dk1>
        <a:lt1>
          <a:srgbClr val="D5E2CC"/>
        </a:lt1>
        <a:dk2>
          <a:srgbClr val="FFFFFF"/>
        </a:dk2>
        <a:lt2>
          <a:srgbClr val="B2B2B2"/>
        </a:lt2>
        <a:accent1>
          <a:srgbClr val="859AC3"/>
        </a:accent1>
        <a:accent2>
          <a:srgbClr val="66CCFF"/>
        </a:accent2>
        <a:accent3>
          <a:srgbClr val="E6EEE2"/>
        </a:accent3>
        <a:accent4>
          <a:srgbClr val="DCDC57"/>
        </a:accent4>
        <a:accent5>
          <a:srgbClr val="C3CADD"/>
        </a:accent5>
        <a:accent6>
          <a:srgbClr val="5BB7E5"/>
        </a:accent6>
        <a:hlink>
          <a:srgbClr val="0000CC"/>
        </a:hlink>
        <a:folHlink>
          <a:srgbClr val="000000"/>
        </a:folHlink>
      </a:clrScheme>
      <a:clrMap bg1="lt1" tx1="dk1" bg2="lt2" tx2="dk2" accent1="accent1" accent2="accent2" accent3="accent3" accent4="accent4" accent5="accent5" accent6="accent6" hlink="hlink" folHlink="folHlink"/>
    </a:extraClrScheme>
    <a:extraClrScheme>
      <a:clrScheme name="">
        <a:dk1>
          <a:srgbClr val="FFFFCC"/>
        </a:dk1>
        <a:lt1>
          <a:srgbClr val="FFCC99"/>
        </a:lt1>
        <a:dk2>
          <a:srgbClr val="000000"/>
        </a:dk2>
        <a:lt2>
          <a:srgbClr val="C0C0C0"/>
        </a:lt2>
        <a:accent1>
          <a:srgbClr val="73A78D"/>
        </a:accent1>
        <a:accent2>
          <a:srgbClr val="CC3399"/>
        </a:accent2>
        <a:accent3>
          <a:srgbClr val="FFE2CA"/>
        </a:accent3>
        <a:accent4>
          <a:srgbClr val="DCDCAF"/>
        </a:accent4>
        <a:accent5>
          <a:srgbClr val="BDD0C5"/>
        </a:accent5>
        <a:accent6>
          <a:srgbClr val="B72D89"/>
        </a:accent6>
        <a:hlink>
          <a:srgbClr val="CCECFF"/>
        </a:hlink>
        <a:folHlink>
          <a:srgbClr val="000099"/>
        </a:folHlink>
      </a:clrScheme>
      <a:clrMap bg1="lt1" tx1="dk1" bg2="lt2" tx2="dk2" accent1="accent1" accent2="accent2" accent3="accent3" accent4="accent4" accent5="accent5" accent6="accent6" hlink="hlink" folHlink="folHlink"/>
    </a:extraClrScheme>
    <a:extraClrScheme>
      <a:clrScheme name="">
        <a:dk1>
          <a:srgbClr val="000066"/>
        </a:dk1>
        <a:lt1>
          <a:srgbClr val="F48E6E"/>
        </a:lt1>
        <a:dk2>
          <a:srgbClr val="FFFF99"/>
        </a:dk2>
        <a:lt2>
          <a:srgbClr val="C0C0C0"/>
        </a:lt2>
        <a:accent1>
          <a:srgbClr val="E8E8CE"/>
        </a:accent1>
        <a:accent2>
          <a:srgbClr val="3333CC"/>
        </a:accent2>
        <a:accent3>
          <a:srgbClr val="F8C6BB"/>
        </a:accent3>
        <a:accent4>
          <a:srgbClr val="000057"/>
        </a:accent4>
        <a:accent5>
          <a:srgbClr val="F1F1E3"/>
        </a:accent5>
        <a:accent6>
          <a:srgbClr val="2D2DB7"/>
        </a:accent6>
        <a:hlink>
          <a:srgbClr val="FFFF00"/>
        </a:hlink>
        <a:folHlink>
          <a:srgbClr val="666699"/>
        </a:folHlink>
      </a:clrScheme>
      <a:clrMap bg1="lt1" tx1="dk1" bg2="lt2" tx2="dk2" accent1="accent1" accent2="accent2" accent3="accent3" accent4="accent4" accent5="accent5" accent6="accent6" hlink="hlink" folHlink="folHlink"/>
    </a:extraClrScheme>
    <a:extraClrScheme>
      <a:clrScheme name="">
        <a:dk1>
          <a:srgbClr val="66FFFF"/>
        </a:dk1>
        <a:lt1>
          <a:srgbClr val="FFCCCC"/>
        </a:lt1>
        <a:dk2>
          <a:srgbClr val="660066"/>
        </a:dk2>
        <a:lt2>
          <a:srgbClr val="B2B2B2"/>
        </a:lt2>
        <a:accent1>
          <a:srgbClr val="7592B1"/>
        </a:accent1>
        <a:accent2>
          <a:srgbClr val="008080"/>
        </a:accent2>
        <a:accent3>
          <a:srgbClr val="FFE2E2"/>
        </a:accent3>
        <a:accent4>
          <a:srgbClr val="57DCDC"/>
        </a:accent4>
        <a:accent5>
          <a:srgbClr val="BDC7D4"/>
        </a:accent5>
        <a:accent6>
          <a:srgbClr val="007272"/>
        </a:accent6>
        <a:hlink>
          <a:srgbClr val="FFFFFF"/>
        </a:hlink>
        <a:folHlink>
          <a:srgbClr val="FFFF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【PPT模板】迪士尼背景模板(动态背景)</Template>
  <TotalTime>0</TotalTime>
  <Words>3091</Words>
  <Application>WPS 演示</Application>
  <PresentationFormat>在屏幕上显示</PresentationFormat>
  <Paragraphs>188</Paragraphs>
  <Slides>19</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Arial</vt:lpstr>
      <vt:lpstr>宋体</vt:lpstr>
      <vt:lpstr>Wingdings</vt:lpstr>
      <vt:lpstr>华文行楷</vt:lpstr>
      <vt:lpstr>微软雅黑</vt:lpstr>
      <vt:lpstr>华文新魏</vt:lpstr>
      <vt:lpstr>Calibri</vt:lpstr>
      <vt:lpstr>仿宋_GB2312</vt:lpstr>
      <vt:lpstr>仿宋</vt:lpstr>
      <vt:lpstr>Arial Unicode MS</vt:lpstr>
      <vt:lpstr>【PPT模板】迪士尼背景模板(动态背景)</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迪士尼游乐园服务策略</dc:title>
  <dc:creator>微软用户</dc:creator>
  <cp:lastModifiedBy>小麦穗</cp:lastModifiedBy>
  <cp:revision>8</cp:revision>
  <dcterms:created xsi:type="dcterms:W3CDTF">2013-05-27T03:02:20Z</dcterms:created>
  <dcterms:modified xsi:type="dcterms:W3CDTF">2026-02-01T03:54:21Z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11D33CB5CF15488CA491AEAEB6D505D7_13</vt:lpwstr>
  </property>
</Properties>
</file>